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2" r:id="rId5"/>
  </p:sldMasterIdLst>
  <p:notesMasterIdLst>
    <p:notesMasterId r:id="rId70"/>
  </p:notesMasterIdLst>
  <p:sldIdLst>
    <p:sldId id="257" r:id="rId6"/>
    <p:sldId id="258" r:id="rId7"/>
    <p:sldId id="262" r:id="rId8"/>
    <p:sldId id="1589" r:id="rId9"/>
    <p:sldId id="1590" r:id="rId10"/>
    <p:sldId id="1591" r:id="rId11"/>
    <p:sldId id="1618" r:id="rId12"/>
    <p:sldId id="1610" r:id="rId13"/>
    <p:sldId id="1593" r:id="rId14"/>
    <p:sldId id="1619" r:id="rId15"/>
    <p:sldId id="1611" r:id="rId16"/>
    <p:sldId id="1592" r:id="rId17"/>
    <p:sldId id="1620" r:id="rId18"/>
    <p:sldId id="1612" r:id="rId19"/>
    <p:sldId id="1594" r:id="rId20"/>
    <p:sldId id="1621" r:id="rId21"/>
    <p:sldId id="1613" r:id="rId22"/>
    <p:sldId id="1595" r:id="rId23"/>
    <p:sldId id="1622" r:id="rId24"/>
    <p:sldId id="1614" r:id="rId25"/>
    <p:sldId id="1596" r:id="rId26"/>
    <p:sldId id="1623" r:id="rId27"/>
    <p:sldId id="1615" r:id="rId28"/>
    <p:sldId id="1597" r:id="rId29"/>
    <p:sldId id="1624" r:id="rId30"/>
    <p:sldId id="1616" r:id="rId31"/>
    <p:sldId id="1598" r:id="rId32"/>
    <p:sldId id="1625" r:id="rId33"/>
    <p:sldId id="1617" r:id="rId34"/>
    <p:sldId id="1629" r:id="rId35"/>
    <p:sldId id="1630" r:id="rId36"/>
    <p:sldId id="1626" r:id="rId37"/>
    <p:sldId id="1599" r:id="rId38"/>
    <p:sldId id="1631" r:id="rId39"/>
    <p:sldId id="1600" r:id="rId40"/>
    <p:sldId id="586" r:id="rId41"/>
    <p:sldId id="523" r:id="rId42"/>
    <p:sldId id="1601" r:id="rId43"/>
    <p:sldId id="605" r:id="rId44"/>
    <p:sldId id="486" r:id="rId45"/>
    <p:sldId id="1602" r:id="rId46"/>
    <p:sldId id="552" r:id="rId47"/>
    <p:sldId id="524" r:id="rId48"/>
    <p:sldId id="1603" r:id="rId49"/>
    <p:sldId id="553" r:id="rId50"/>
    <p:sldId id="604" r:id="rId51"/>
    <p:sldId id="1604" r:id="rId52"/>
    <p:sldId id="603" r:id="rId53"/>
    <p:sldId id="522" r:id="rId54"/>
    <p:sldId id="1605" r:id="rId55"/>
    <p:sldId id="555" r:id="rId56"/>
    <p:sldId id="529" r:id="rId57"/>
    <p:sldId id="1606" r:id="rId58"/>
    <p:sldId id="608" r:id="rId59"/>
    <p:sldId id="507" r:id="rId60"/>
    <p:sldId id="1607" r:id="rId61"/>
    <p:sldId id="595" r:id="rId62"/>
    <p:sldId id="509" r:id="rId63"/>
    <p:sldId id="1608" r:id="rId64"/>
    <p:sldId id="609" r:id="rId65"/>
    <p:sldId id="1609" r:id="rId66"/>
    <p:sldId id="500" r:id="rId67"/>
    <p:sldId id="594" r:id="rId68"/>
    <p:sldId id="597" r:id="rId69"/>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AD7"/>
    <a:srgbClr val="7BCAE9"/>
    <a:srgbClr val="F58220"/>
    <a:srgbClr val="102B4E"/>
    <a:srgbClr val="27BAA6"/>
    <a:srgbClr val="6AD8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0A77DF-AFFE-3860-574C-C34C4571443E}" v="84" dt="2023-10-11T03:02:07.785"/>
    <p1510:client id="{4EA8B8AD-8359-47B7-A463-47DA09644376}" v="3" dt="2023-10-11T22:16:27.751"/>
    <p1510:client id="{9206F215-2A48-4EF6-B8C7-0A0D4D165AC3}" v="17" dt="2023-10-11T03:03:41.730"/>
    <p1510:client id="{99B8414E-5F29-40EA-A315-02C4B6D93830}" v="146" vWet="150" dt="2023-10-11T02:52:42.305"/>
    <p1510:client id="{BC979A27-4CE2-49C5-9174-28C36575802F}" v="1" dt="2023-10-16T00:09:56.603"/>
    <p1510:client id="{FA46F6CB-A6CD-9B36-42BC-E7C97B663A35}" v="7" dt="2023-10-15T23:17:12.4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54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svg"/><Relationship Id="rId1" Type="http://schemas.openxmlformats.org/officeDocument/2006/relationships/image" Target="../media/image52.png"/><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23335-7D03-4115-9283-CB375A6FAC3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D04ED2A2-897D-4E02-826C-9BE22078ACAE}">
      <dgm:prSet custT="1"/>
      <dgm:spPr/>
      <dgm:t>
        <a:bodyPr/>
        <a:lstStyle/>
        <a:p>
          <a:pPr>
            <a:lnSpc>
              <a:spcPct val="100000"/>
            </a:lnSpc>
            <a:defRPr cap="all"/>
          </a:pPr>
          <a:r>
            <a:rPr lang="en-AU" sz="1600"/>
            <a:t>Time to                      spotlight current community </a:t>
          </a:r>
          <a:r>
            <a:rPr lang="en-AU" sz="1600" b="1"/>
            <a:t>education</a:t>
          </a:r>
          <a:r>
            <a:rPr lang="en-AU" sz="1600"/>
            <a:t> programs! </a:t>
          </a:r>
          <a:endParaRPr lang="en-US" sz="1600"/>
        </a:p>
      </dgm:t>
    </dgm:pt>
    <dgm:pt modelId="{B44CC89D-2A15-4A31-B302-7E3B974D98F0}" type="parTrans" cxnId="{04774373-8894-4A5F-8CEB-0334CD0209FA}">
      <dgm:prSet/>
      <dgm:spPr/>
      <dgm:t>
        <a:bodyPr/>
        <a:lstStyle/>
        <a:p>
          <a:endParaRPr lang="en-US"/>
        </a:p>
      </dgm:t>
    </dgm:pt>
    <dgm:pt modelId="{1519EB5A-028C-423F-8DF2-EF474BD0D2B7}" type="sibTrans" cxnId="{04774373-8894-4A5F-8CEB-0334CD0209FA}">
      <dgm:prSet/>
      <dgm:spPr/>
      <dgm:t>
        <a:bodyPr/>
        <a:lstStyle/>
        <a:p>
          <a:endParaRPr lang="en-US"/>
        </a:p>
      </dgm:t>
    </dgm:pt>
    <dgm:pt modelId="{4EF4270A-7095-4682-A854-4B3834BBE8A5}">
      <dgm:prSet custT="1"/>
      <dgm:spPr/>
      <dgm:t>
        <a:bodyPr/>
        <a:lstStyle/>
        <a:p>
          <a:pPr>
            <a:lnSpc>
              <a:spcPct val="100000"/>
            </a:lnSpc>
            <a:defRPr cap="all"/>
          </a:pPr>
          <a:r>
            <a:rPr lang="en-AU" sz="1600"/>
            <a:t>How are you </a:t>
          </a:r>
          <a:r>
            <a:rPr lang="en-AU" sz="1600" b="1"/>
            <a:t>building water literacy </a:t>
          </a:r>
          <a:r>
            <a:rPr lang="en-AU" sz="1600"/>
            <a:t>across the community?</a:t>
          </a:r>
          <a:endParaRPr lang="en-US" sz="1600"/>
        </a:p>
      </dgm:t>
    </dgm:pt>
    <dgm:pt modelId="{BD2672E4-B111-4867-8812-EF8AF71E3181}" type="parTrans" cxnId="{97BEAF92-C2C1-4304-92A7-AFAF023E868F}">
      <dgm:prSet/>
      <dgm:spPr/>
      <dgm:t>
        <a:bodyPr/>
        <a:lstStyle/>
        <a:p>
          <a:endParaRPr lang="en-US"/>
        </a:p>
      </dgm:t>
    </dgm:pt>
    <dgm:pt modelId="{7B30335D-141F-44CB-8E7D-7562C4347AA2}" type="sibTrans" cxnId="{97BEAF92-C2C1-4304-92A7-AFAF023E868F}">
      <dgm:prSet/>
      <dgm:spPr/>
      <dgm:t>
        <a:bodyPr/>
        <a:lstStyle/>
        <a:p>
          <a:endParaRPr lang="en-US"/>
        </a:p>
      </dgm:t>
    </dgm:pt>
    <dgm:pt modelId="{3E7362FB-FBB6-4678-8CB8-9DC322AFC238}">
      <dgm:prSet custT="1"/>
      <dgm:spPr/>
      <dgm:t>
        <a:bodyPr/>
        <a:lstStyle/>
        <a:p>
          <a:pPr>
            <a:lnSpc>
              <a:spcPct val="100000"/>
            </a:lnSpc>
            <a:defRPr cap="all"/>
          </a:pPr>
          <a:r>
            <a:rPr lang="en-AU" sz="1600"/>
            <a:t>How are you </a:t>
          </a:r>
          <a:r>
            <a:rPr lang="en-AU" sz="1600" b="1"/>
            <a:t>reaching</a:t>
          </a:r>
          <a:r>
            <a:rPr lang="en-AU" sz="1600"/>
            <a:t> young and more experienced minds?</a:t>
          </a:r>
          <a:endParaRPr lang="en-US" sz="1600"/>
        </a:p>
      </dgm:t>
    </dgm:pt>
    <dgm:pt modelId="{023A60CB-E855-43D3-8B4D-7C2D22A45F5C}" type="parTrans" cxnId="{7C1F7EE9-F9C2-4F85-84E1-45DCCD806ECB}">
      <dgm:prSet/>
      <dgm:spPr/>
      <dgm:t>
        <a:bodyPr/>
        <a:lstStyle/>
        <a:p>
          <a:endParaRPr lang="en-US"/>
        </a:p>
      </dgm:t>
    </dgm:pt>
    <dgm:pt modelId="{B1E4D40A-4147-475F-83D9-1343232FA8F5}" type="sibTrans" cxnId="{7C1F7EE9-F9C2-4F85-84E1-45DCCD806ECB}">
      <dgm:prSet/>
      <dgm:spPr/>
      <dgm:t>
        <a:bodyPr/>
        <a:lstStyle/>
        <a:p>
          <a:endParaRPr lang="en-US"/>
        </a:p>
      </dgm:t>
    </dgm:pt>
    <dgm:pt modelId="{3A94A60F-20F7-423F-82A1-99BF539116D0}">
      <dgm:prSet custT="1"/>
      <dgm:spPr/>
      <dgm:t>
        <a:bodyPr/>
        <a:lstStyle/>
        <a:p>
          <a:pPr>
            <a:lnSpc>
              <a:spcPct val="100000"/>
            </a:lnSpc>
            <a:defRPr cap="all"/>
          </a:pPr>
          <a:r>
            <a:rPr lang="en-AU" sz="1600"/>
            <a:t>What does your program entail? </a:t>
          </a:r>
        </a:p>
        <a:p>
          <a:pPr>
            <a:lnSpc>
              <a:spcPct val="100000"/>
            </a:lnSpc>
            <a:defRPr cap="all"/>
          </a:pPr>
          <a:r>
            <a:rPr lang="en-AU" sz="1600"/>
            <a:t>Who is the </a:t>
          </a:r>
          <a:r>
            <a:rPr lang="en-AU" sz="1600" b="1"/>
            <a:t>target</a:t>
          </a:r>
          <a:r>
            <a:rPr lang="en-AU" sz="1600"/>
            <a:t>?</a:t>
          </a:r>
          <a:endParaRPr lang="en-US" sz="1600"/>
        </a:p>
      </dgm:t>
    </dgm:pt>
    <dgm:pt modelId="{49D37121-5C32-4990-9CCD-E46666891B02}" type="parTrans" cxnId="{240EB84E-07C5-4D01-8967-F3D19DC7F850}">
      <dgm:prSet/>
      <dgm:spPr/>
      <dgm:t>
        <a:bodyPr/>
        <a:lstStyle/>
        <a:p>
          <a:endParaRPr lang="en-US"/>
        </a:p>
      </dgm:t>
    </dgm:pt>
    <dgm:pt modelId="{8594AD6E-50D7-42F2-ADA0-4ACF5A028290}" type="sibTrans" cxnId="{240EB84E-07C5-4D01-8967-F3D19DC7F850}">
      <dgm:prSet/>
      <dgm:spPr/>
      <dgm:t>
        <a:bodyPr/>
        <a:lstStyle/>
        <a:p>
          <a:endParaRPr lang="en-US"/>
        </a:p>
      </dgm:t>
    </dgm:pt>
    <dgm:pt modelId="{B04F6565-3DD7-4185-A971-F5A9A95F9454}">
      <dgm:prSet custT="1"/>
      <dgm:spPr/>
      <dgm:t>
        <a:bodyPr/>
        <a:lstStyle/>
        <a:p>
          <a:pPr>
            <a:lnSpc>
              <a:spcPct val="100000"/>
            </a:lnSpc>
            <a:defRPr cap="all"/>
          </a:pPr>
          <a:r>
            <a:rPr lang="en-AU" sz="1600"/>
            <a:t>How are you </a:t>
          </a:r>
          <a:r>
            <a:rPr lang="en-AU" sz="1600" b="1"/>
            <a:t>measuring </a:t>
          </a:r>
          <a:r>
            <a:rPr lang="en-AU" sz="1600"/>
            <a:t>success?</a:t>
          </a:r>
        </a:p>
        <a:p>
          <a:pPr>
            <a:lnSpc>
              <a:spcPct val="100000"/>
            </a:lnSpc>
            <a:defRPr cap="all"/>
          </a:pPr>
          <a:r>
            <a:rPr lang="en-AU" sz="1600"/>
            <a:t>What </a:t>
          </a:r>
          <a:r>
            <a:rPr lang="en-AU" sz="1600" b="1"/>
            <a:t>lessons</a:t>
          </a:r>
          <a:r>
            <a:rPr lang="en-AU" sz="1600"/>
            <a:t> have your learned? </a:t>
          </a:r>
          <a:endParaRPr lang="en-US" sz="1600"/>
        </a:p>
      </dgm:t>
    </dgm:pt>
    <dgm:pt modelId="{22AFE40E-C9F9-4FBC-925D-FF70039B69A8}" type="parTrans" cxnId="{91D88BA5-79EE-4A17-B2E1-FDDCDD407999}">
      <dgm:prSet/>
      <dgm:spPr/>
      <dgm:t>
        <a:bodyPr/>
        <a:lstStyle/>
        <a:p>
          <a:endParaRPr lang="en-US"/>
        </a:p>
      </dgm:t>
    </dgm:pt>
    <dgm:pt modelId="{3BAB25BD-1046-4CF8-86C9-D4F07513F029}" type="sibTrans" cxnId="{91D88BA5-79EE-4A17-B2E1-FDDCDD407999}">
      <dgm:prSet/>
      <dgm:spPr/>
      <dgm:t>
        <a:bodyPr/>
        <a:lstStyle/>
        <a:p>
          <a:endParaRPr lang="en-US"/>
        </a:p>
      </dgm:t>
    </dgm:pt>
    <dgm:pt modelId="{5D68BD29-60E3-4902-BC30-3566BDCD81C9}" type="pres">
      <dgm:prSet presAssocID="{5FD23335-7D03-4115-9283-CB375A6FAC33}" presName="root" presStyleCnt="0">
        <dgm:presLayoutVars>
          <dgm:dir/>
          <dgm:resizeHandles val="exact"/>
        </dgm:presLayoutVars>
      </dgm:prSet>
      <dgm:spPr/>
    </dgm:pt>
    <dgm:pt modelId="{BF2C52C3-7F1F-4584-8823-F9729A0EDFA8}" type="pres">
      <dgm:prSet presAssocID="{D04ED2A2-897D-4E02-826C-9BE22078ACAE}" presName="compNode" presStyleCnt="0"/>
      <dgm:spPr/>
    </dgm:pt>
    <dgm:pt modelId="{F42020D0-E688-492B-8955-C78FF203A22E}" type="pres">
      <dgm:prSet presAssocID="{D04ED2A2-897D-4E02-826C-9BE22078ACAE}" presName="iconBgRect" presStyleLbl="bgShp" presStyleIdx="0" presStyleCnt="5"/>
      <dgm:spPr/>
    </dgm:pt>
    <dgm:pt modelId="{E5F17C71-A10F-4F5E-85E4-7075D8F36B1A}" type="pres">
      <dgm:prSet presAssocID="{D04ED2A2-897D-4E02-826C-9BE22078ACA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heatre"/>
        </a:ext>
      </dgm:extLst>
    </dgm:pt>
    <dgm:pt modelId="{AE0AF0F9-4424-4792-9317-918708BC4DF5}" type="pres">
      <dgm:prSet presAssocID="{D04ED2A2-897D-4E02-826C-9BE22078ACAE}" presName="spaceRect" presStyleCnt="0"/>
      <dgm:spPr/>
    </dgm:pt>
    <dgm:pt modelId="{0A8E0678-34FF-4D7E-BFC1-AD917F6B748C}" type="pres">
      <dgm:prSet presAssocID="{D04ED2A2-897D-4E02-826C-9BE22078ACAE}" presName="textRect" presStyleLbl="revTx" presStyleIdx="0" presStyleCnt="5" custScaleX="120685">
        <dgm:presLayoutVars>
          <dgm:chMax val="1"/>
          <dgm:chPref val="1"/>
        </dgm:presLayoutVars>
      </dgm:prSet>
      <dgm:spPr/>
    </dgm:pt>
    <dgm:pt modelId="{F4DE258C-637F-451D-AB1E-F7624604110A}" type="pres">
      <dgm:prSet presAssocID="{1519EB5A-028C-423F-8DF2-EF474BD0D2B7}" presName="sibTrans" presStyleCnt="0"/>
      <dgm:spPr/>
    </dgm:pt>
    <dgm:pt modelId="{E13F861A-52CE-439E-8128-823296901178}" type="pres">
      <dgm:prSet presAssocID="{4EF4270A-7095-4682-A854-4B3834BBE8A5}" presName="compNode" presStyleCnt="0"/>
      <dgm:spPr/>
    </dgm:pt>
    <dgm:pt modelId="{C8DB3558-DA25-4D2B-9C2F-4B0752AB7958}" type="pres">
      <dgm:prSet presAssocID="{4EF4270A-7095-4682-A854-4B3834BBE8A5}" presName="iconBgRect" presStyleLbl="bgShp" presStyleIdx="1" presStyleCnt="5"/>
      <dgm:spPr/>
    </dgm:pt>
    <dgm:pt modelId="{7CAF78C6-E9F8-4752-9208-5D078C5A9054}" type="pres">
      <dgm:prSet presAssocID="{4EF4270A-7095-4682-A854-4B3834BBE8A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choolhouse"/>
        </a:ext>
      </dgm:extLst>
    </dgm:pt>
    <dgm:pt modelId="{89E0F4F3-F5CF-41B3-8FE3-A4FC54C65968}" type="pres">
      <dgm:prSet presAssocID="{4EF4270A-7095-4682-A854-4B3834BBE8A5}" presName="spaceRect" presStyleCnt="0"/>
      <dgm:spPr/>
    </dgm:pt>
    <dgm:pt modelId="{94CBFD2D-9EB8-4198-A646-095B8B731B0E}" type="pres">
      <dgm:prSet presAssocID="{4EF4270A-7095-4682-A854-4B3834BBE8A5}" presName="textRect" presStyleLbl="revTx" presStyleIdx="1" presStyleCnt="5" custScaleX="101831">
        <dgm:presLayoutVars>
          <dgm:chMax val="1"/>
          <dgm:chPref val="1"/>
        </dgm:presLayoutVars>
      </dgm:prSet>
      <dgm:spPr/>
    </dgm:pt>
    <dgm:pt modelId="{D5D4F00D-CF66-4E82-9F8F-1CBD440E8BC8}" type="pres">
      <dgm:prSet presAssocID="{7B30335D-141F-44CB-8E7D-7562C4347AA2}" presName="sibTrans" presStyleCnt="0"/>
      <dgm:spPr/>
    </dgm:pt>
    <dgm:pt modelId="{B21D1B4C-4649-4F12-AC7D-7FD305248772}" type="pres">
      <dgm:prSet presAssocID="{3E7362FB-FBB6-4678-8CB8-9DC322AFC238}" presName="compNode" presStyleCnt="0"/>
      <dgm:spPr/>
    </dgm:pt>
    <dgm:pt modelId="{496E2CFF-DA4C-47CC-BFC6-801E11B1AFFE}" type="pres">
      <dgm:prSet presAssocID="{3E7362FB-FBB6-4678-8CB8-9DC322AFC238}" presName="iconBgRect" presStyleLbl="bgShp" presStyleIdx="2" presStyleCnt="5"/>
      <dgm:spPr/>
    </dgm:pt>
    <dgm:pt modelId="{A1F5AC38-3D6F-491B-B4B7-A7E61F22260F}" type="pres">
      <dgm:prSet presAssocID="{3E7362FB-FBB6-4678-8CB8-9DC322AFC23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6CA26395-9E9F-4F60-B2DE-F08C34A318BB}" type="pres">
      <dgm:prSet presAssocID="{3E7362FB-FBB6-4678-8CB8-9DC322AFC238}" presName="spaceRect" presStyleCnt="0"/>
      <dgm:spPr/>
    </dgm:pt>
    <dgm:pt modelId="{79EA85F6-28A0-4FE3-A2D4-1F6F9F057769}" type="pres">
      <dgm:prSet presAssocID="{3E7362FB-FBB6-4678-8CB8-9DC322AFC238}" presName="textRect" presStyleLbl="revTx" presStyleIdx="2" presStyleCnt="5" custScaleX="121524">
        <dgm:presLayoutVars>
          <dgm:chMax val="1"/>
          <dgm:chPref val="1"/>
        </dgm:presLayoutVars>
      </dgm:prSet>
      <dgm:spPr/>
    </dgm:pt>
    <dgm:pt modelId="{2EFF1103-4A40-4926-87C8-AE190B28B6B5}" type="pres">
      <dgm:prSet presAssocID="{B1E4D40A-4147-475F-83D9-1343232FA8F5}" presName="sibTrans" presStyleCnt="0"/>
      <dgm:spPr/>
    </dgm:pt>
    <dgm:pt modelId="{646C3734-6FCA-41FA-83CA-64100031C0B1}" type="pres">
      <dgm:prSet presAssocID="{3A94A60F-20F7-423F-82A1-99BF539116D0}" presName="compNode" presStyleCnt="0"/>
      <dgm:spPr/>
    </dgm:pt>
    <dgm:pt modelId="{71B7FD0C-0DD9-47FE-A3AD-BFB637603233}" type="pres">
      <dgm:prSet presAssocID="{3A94A60F-20F7-423F-82A1-99BF539116D0}" presName="iconBgRect" presStyleLbl="bgShp" presStyleIdx="3" presStyleCnt="5"/>
      <dgm:spPr/>
    </dgm:pt>
    <dgm:pt modelId="{21B811B2-8737-49C6-86B1-7E8A57EF18A8}" type="pres">
      <dgm:prSet presAssocID="{3A94A60F-20F7-423F-82A1-99BF539116D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arget"/>
        </a:ext>
      </dgm:extLst>
    </dgm:pt>
    <dgm:pt modelId="{2C96AD26-9086-44A0-8305-C6C6AE2BB028}" type="pres">
      <dgm:prSet presAssocID="{3A94A60F-20F7-423F-82A1-99BF539116D0}" presName="spaceRect" presStyleCnt="0"/>
      <dgm:spPr/>
    </dgm:pt>
    <dgm:pt modelId="{219398FE-5D37-4EAD-A70D-0FBC634A7FCC}" type="pres">
      <dgm:prSet presAssocID="{3A94A60F-20F7-423F-82A1-99BF539116D0}" presName="textRect" presStyleLbl="revTx" presStyleIdx="3" presStyleCnt="5">
        <dgm:presLayoutVars>
          <dgm:chMax val="1"/>
          <dgm:chPref val="1"/>
        </dgm:presLayoutVars>
      </dgm:prSet>
      <dgm:spPr/>
    </dgm:pt>
    <dgm:pt modelId="{A33CDA63-0123-475F-BCBD-D05350D9AD4F}" type="pres">
      <dgm:prSet presAssocID="{8594AD6E-50D7-42F2-ADA0-4ACF5A028290}" presName="sibTrans" presStyleCnt="0"/>
      <dgm:spPr/>
    </dgm:pt>
    <dgm:pt modelId="{7241EFB7-B10D-4560-8D5D-477BD8AAE2B1}" type="pres">
      <dgm:prSet presAssocID="{B04F6565-3DD7-4185-A971-F5A9A95F9454}" presName="compNode" presStyleCnt="0"/>
      <dgm:spPr/>
    </dgm:pt>
    <dgm:pt modelId="{4F404347-62FA-4460-8FD5-9C380A41EFED}" type="pres">
      <dgm:prSet presAssocID="{B04F6565-3DD7-4185-A971-F5A9A95F9454}" presName="iconBgRect" presStyleLbl="bgShp" presStyleIdx="4" presStyleCnt="5"/>
      <dgm:spPr/>
    </dgm:pt>
    <dgm:pt modelId="{420064C3-1232-4D05-BC78-D34F12832AB7}" type="pres">
      <dgm:prSet presAssocID="{B04F6565-3DD7-4185-A971-F5A9A95F945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Podium"/>
        </a:ext>
      </dgm:extLst>
    </dgm:pt>
    <dgm:pt modelId="{9C26E6BF-505B-4483-82E7-882BDA00AD1B}" type="pres">
      <dgm:prSet presAssocID="{B04F6565-3DD7-4185-A971-F5A9A95F9454}" presName="spaceRect" presStyleCnt="0"/>
      <dgm:spPr/>
    </dgm:pt>
    <dgm:pt modelId="{FAC47F98-C1BB-49ED-BD0B-F7BA75CE8373}" type="pres">
      <dgm:prSet presAssocID="{B04F6565-3DD7-4185-A971-F5A9A95F9454}" presName="textRect" presStyleLbl="revTx" presStyleIdx="4" presStyleCnt="5" custScaleX="110083">
        <dgm:presLayoutVars>
          <dgm:chMax val="1"/>
          <dgm:chPref val="1"/>
        </dgm:presLayoutVars>
      </dgm:prSet>
      <dgm:spPr/>
    </dgm:pt>
  </dgm:ptLst>
  <dgm:cxnLst>
    <dgm:cxn modelId="{87F38011-9E4F-4BB1-A0E9-0AD822C39C26}" type="presOf" srcId="{5FD23335-7D03-4115-9283-CB375A6FAC33}" destId="{5D68BD29-60E3-4902-BC30-3566BDCD81C9}" srcOrd="0" destOrd="0" presId="urn:microsoft.com/office/officeart/2018/5/layout/IconCircleLabelList"/>
    <dgm:cxn modelId="{240EB84E-07C5-4D01-8967-F3D19DC7F850}" srcId="{5FD23335-7D03-4115-9283-CB375A6FAC33}" destId="{3A94A60F-20F7-423F-82A1-99BF539116D0}" srcOrd="3" destOrd="0" parTransId="{49D37121-5C32-4990-9CCD-E46666891B02}" sibTransId="{8594AD6E-50D7-42F2-ADA0-4ACF5A028290}"/>
    <dgm:cxn modelId="{04774373-8894-4A5F-8CEB-0334CD0209FA}" srcId="{5FD23335-7D03-4115-9283-CB375A6FAC33}" destId="{D04ED2A2-897D-4E02-826C-9BE22078ACAE}" srcOrd="0" destOrd="0" parTransId="{B44CC89D-2A15-4A31-B302-7E3B974D98F0}" sibTransId="{1519EB5A-028C-423F-8DF2-EF474BD0D2B7}"/>
    <dgm:cxn modelId="{97BEAF92-C2C1-4304-92A7-AFAF023E868F}" srcId="{5FD23335-7D03-4115-9283-CB375A6FAC33}" destId="{4EF4270A-7095-4682-A854-4B3834BBE8A5}" srcOrd="1" destOrd="0" parTransId="{BD2672E4-B111-4867-8812-EF8AF71E3181}" sibTransId="{7B30335D-141F-44CB-8E7D-7562C4347AA2}"/>
    <dgm:cxn modelId="{91D88BA5-79EE-4A17-B2E1-FDDCDD407999}" srcId="{5FD23335-7D03-4115-9283-CB375A6FAC33}" destId="{B04F6565-3DD7-4185-A971-F5A9A95F9454}" srcOrd="4" destOrd="0" parTransId="{22AFE40E-C9F9-4FBC-925D-FF70039B69A8}" sibTransId="{3BAB25BD-1046-4CF8-86C9-D4F07513F029}"/>
    <dgm:cxn modelId="{934EDBA5-A4E8-453C-B75D-F4CB4AC8F05F}" type="presOf" srcId="{D04ED2A2-897D-4E02-826C-9BE22078ACAE}" destId="{0A8E0678-34FF-4D7E-BFC1-AD917F6B748C}" srcOrd="0" destOrd="0" presId="urn:microsoft.com/office/officeart/2018/5/layout/IconCircleLabelList"/>
    <dgm:cxn modelId="{263C69B5-D573-4772-909B-3157C76365A8}" type="presOf" srcId="{B04F6565-3DD7-4185-A971-F5A9A95F9454}" destId="{FAC47F98-C1BB-49ED-BD0B-F7BA75CE8373}" srcOrd="0" destOrd="0" presId="urn:microsoft.com/office/officeart/2018/5/layout/IconCircleLabelList"/>
    <dgm:cxn modelId="{CC507AB6-E06A-4A6C-990A-E3D2972A2E56}" type="presOf" srcId="{3A94A60F-20F7-423F-82A1-99BF539116D0}" destId="{219398FE-5D37-4EAD-A70D-0FBC634A7FCC}" srcOrd="0" destOrd="0" presId="urn:microsoft.com/office/officeart/2018/5/layout/IconCircleLabelList"/>
    <dgm:cxn modelId="{7B15F5D8-5680-4279-9746-6163D912CCE6}" type="presOf" srcId="{3E7362FB-FBB6-4678-8CB8-9DC322AFC238}" destId="{79EA85F6-28A0-4FE3-A2D4-1F6F9F057769}" srcOrd="0" destOrd="0" presId="urn:microsoft.com/office/officeart/2018/5/layout/IconCircleLabelList"/>
    <dgm:cxn modelId="{5F4171DF-C859-49E8-A620-CD3158B62B76}" type="presOf" srcId="{4EF4270A-7095-4682-A854-4B3834BBE8A5}" destId="{94CBFD2D-9EB8-4198-A646-095B8B731B0E}" srcOrd="0" destOrd="0" presId="urn:microsoft.com/office/officeart/2018/5/layout/IconCircleLabelList"/>
    <dgm:cxn modelId="{7C1F7EE9-F9C2-4F85-84E1-45DCCD806ECB}" srcId="{5FD23335-7D03-4115-9283-CB375A6FAC33}" destId="{3E7362FB-FBB6-4678-8CB8-9DC322AFC238}" srcOrd="2" destOrd="0" parTransId="{023A60CB-E855-43D3-8B4D-7C2D22A45F5C}" sibTransId="{B1E4D40A-4147-475F-83D9-1343232FA8F5}"/>
    <dgm:cxn modelId="{CC310AFF-83EB-4911-ADDE-A5FA6D04748B}" type="presParOf" srcId="{5D68BD29-60E3-4902-BC30-3566BDCD81C9}" destId="{BF2C52C3-7F1F-4584-8823-F9729A0EDFA8}" srcOrd="0" destOrd="0" presId="urn:microsoft.com/office/officeart/2018/5/layout/IconCircleLabelList"/>
    <dgm:cxn modelId="{35BD18F7-C18A-4506-935E-AA2243F6A4DA}" type="presParOf" srcId="{BF2C52C3-7F1F-4584-8823-F9729A0EDFA8}" destId="{F42020D0-E688-492B-8955-C78FF203A22E}" srcOrd="0" destOrd="0" presId="urn:microsoft.com/office/officeart/2018/5/layout/IconCircleLabelList"/>
    <dgm:cxn modelId="{8D139254-2925-439B-B56F-CC6003986515}" type="presParOf" srcId="{BF2C52C3-7F1F-4584-8823-F9729A0EDFA8}" destId="{E5F17C71-A10F-4F5E-85E4-7075D8F36B1A}" srcOrd="1" destOrd="0" presId="urn:microsoft.com/office/officeart/2018/5/layout/IconCircleLabelList"/>
    <dgm:cxn modelId="{93A3B8D2-8655-441E-A512-10703BB478E0}" type="presParOf" srcId="{BF2C52C3-7F1F-4584-8823-F9729A0EDFA8}" destId="{AE0AF0F9-4424-4792-9317-918708BC4DF5}" srcOrd="2" destOrd="0" presId="urn:microsoft.com/office/officeart/2018/5/layout/IconCircleLabelList"/>
    <dgm:cxn modelId="{E1BDA046-5330-4C41-91EF-119C81A71CB0}" type="presParOf" srcId="{BF2C52C3-7F1F-4584-8823-F9729A0EDFA8}" destId="{0A8E0678-34FF-4D7E-BFC1-AD917F6B748C}" srcOrd="3" destOrd="0" presId="urn:microsoft.com/office/officeart/2018/5/layout/IconCircleLabelList"/>
    <dgm:cxn modelId="{7B6BF046-AD31-48CC-A2CE-4CA5BC397608}" type="presParOf" srcId="{5D68BD29-60E3-4902-BC30-3566BDCD81C9}" destId="{F4DE258C-637F-451D-AB1E-F7624604110A}" srcOrd="1" destOrd="0" presId="urn:microsoft.com/office/officeart/2018/5/layout/IconCircleLabelList"/>
    <dgm:cxn modelId="{17CECAC4-5F0B-46E0-A529-7D01B201EE09}" type="presParOf" srcId="{5D68BD29-60E3-4902-BC30-3566BDCD81C9}" destId="{E13F861A-52CE-439E-8128-823296901178}" srcOrd="2" destOrd="0" presId="urn:microsoft.com/office/officeart/2018/5/layout/IconCircleLabelList"/>
    <dgm:cxn modelId="{8174863C-576F-4591-BDF9-153D10BEB0CB}" type="presParOf" srcId="{E13F861A-52CE-439E-8128-823296901178}" destId="{C8DB3558-DA25-4D2B-9C2F-4B0752AB7958}" srcOrd="0" destOrd="0" presId="urn:microsoft.com/office/officeart/2018/5/layout/IconCircleLabelList"/>
    <dgm:cxn modelId="{B1FD01BA-8795-4150-AE8C-5B911B4C8B33}" type="presParOf" srcId="{E13F861A-52CE-439E-8128-823296901178}" destId="{7CAF78C6-E9F8-4752-9208-5D078C5A9054}" srcOrd="1" destOrd="0" presId="urn:microsoft.com/office/officeart/2018/5/layout/IconCircleLabelList"/>
    <dgm:cxn modelId="{11DCF93C-B760-4A12-BBA2-FA60DCAE7807}" type="presParOf" srcId="{E13F861A-52CE-439E-8128-823296901178}" destId="{89E0F4F3-F5CF-41B3-8FE3-A4FC54C65968}" srcOrd="2" destOrd="0" presId="urn:microsoft.com/office/officeart/2018/5/layout/IconCircleLabelList"/>
    <dgm:cxn modelId="{13C05B65-D676-4A17-A4AA-2B9970DBAF17}" type="presParOf" srcId="{E13F861A-52CE-439E-8128-823296901178}" destId="{94CBFD2D-9EB8-4198-A646-095B8B731B0E}" srcOrd="3" destOrd="0" presId="urn:microsoft.com/office/officeart/2018/5/layout/IconCircleLabelList"/>
    <dgm:cxn modelId="{C302C0FC-3BD1-4FEB-8745-99963E24ADAE}" type="presParOf" srcId="{5D68BD29-60E3-4902-BC30-3566BDCD81C9}" destId="{D5D4F00D-CF66-4E82-9F8F-1CBD440E8BC8}" srcOrd="3" destOrd="0" presId="urn:microsoft.com/office/officeart/2018/5/layout/IconCircleLabelList"/>
    <dgm:cxn modelId="{F36DE975-B8FD-4626-842E-5C631F8120D6}" type="presParOf" srcId="{5D68BD29-60E3-4902-BC30-3566BDCD81C9}" destId="{B21D1B4C-4649-4F12-AC7D-7FD305248772}" srcOrd="4" destOrd="0" presId="urn:microsoft.com/office/officeart/2018/5/layout/IconCircleLabelList"/>
    <dgm:cxn modelId="{D4ABD052-0032-4415-927A-419B1BD7783D}" type="presParOf" srcId="{B21D1B4C-4649-4F12-AC7D-7FD305248772}" destId="{496E2CFF-DA4C-47CC-BFC6-801E11B1AFFE}" srcOrd="0" destOrd="0" presId="urn:microsoft.com/office/officeart/2018/5/layout/IconCircleLabelList"/>
    <dgm:cxn modelId="{1C8FD87E-A3FA-4B3A-A594-1C98A95A9D31}" type="presParOf" srcId="{B21D1B4C-4649-4F12-AC7D-7FD305248772}" destId="{A1F5AC38-3D6F-491B-B4B7-A7E61F22260F}" srcOrd="1" destOrd="0" presId="urn:microsoft.com/office/officeart/2018/5/layout/IconCircleLabelList"/>
    <dgm:cxn modelId="{1E5D6B9A-4440-4D71-92FC-0B441E70CCE3}" type="presParOf" srcId="{B21D1B4C-4649-4F12-AC7D-7FD305248772}" destId="{6CA26395-9E9F-4F60-B2DE-F08C34A318BB}" srcOrd="2" destOrd="0" presId="urn:microsoft.com/office/officeart/2018/5/layout/IconCircleLabelList"/>
    <dgm:cxn modelId="{C75BC24F-2BBF-49DD-A49D-C1130F02B8D0}" type="presParOf" srcId="{B21D1B4C-4649-4F12-AC7D-7FD305248772}" destId="{79EA85F6-28A0-4FE3-A2D4-1F6F9F057769}" srcOrd="3" destOrd="0" presId="urn:microsoft.com/office/officeart/2018/5/layout/IconCircleLabelList"/>
    <dgm:cxn modelId="{5EAB22A3-9826-48F9-818E-15D19B1A68B6}" type="presParOf" srcId="{5D68BD29-60E3-4902-BC30-3566BDCD81C9}" destId="{2EFF1103-4A40-4926-87C8-AE190B28B6B5}" srcOrd="5" destOrd="0" presId="urn:microsoft.com/office/officeart/2018/5/layout/IconCircleLabelList"/>
    <dgm:cxn modelId="{168F6448-2254-4100-A57B-08BB98D09E08}" type="presParOf" srcId="{5D68BD29-60E3-4902-BC30-3566BDCD81C9}" destId="{646C3734-6FCA-41FA-83CA-64100031C0B1}" srcOrd="6" destOrd="0" presId="urn:microsoft.com/office/officeart/2018/5/layout/IconCircleLabelList"/>
    <dgm:cxn modelId="{A61AC36B-3303-4F49-B7C7-55F99B3E2DF0}" type="presParOf" srcId="{646C3734-6FCA-41FA-83CA-64100031C0B1}" destId="{71B7FD0C-0DD9-47FE-A3AD-BFB637603233}" srcOrd="0" destOrd="0" presId="urn:microsoft.com/office/officeart/2018/5/layout/IconCircleLabelList"/>
    <dgm:cxn modelId="{7F7645DE-3F5D-42B2-9CE8-2BE66F1DF9E6}" type="presParOf" srcId="{646C3734-6FCA-41FA-83CA-64100031C0B1}" destId="{21B811B2-8737-49C6-86B1-7E8A57EF18A8}" srcOrd="1" destOrd="0" presId="urn:microsoft.com/office/officeart/2018/5/layout/IconCircleLabelList"/>
    <dgm:cxn modelId="{29FA9A15-E92F-4834-B75B-362C5D6111F3}" type="presParOf" srcId="{646C3734-6FCA-41FA-83CA-64100031C0B1}" destId="{2C96AD26-9086-44A0-8305-C6C6AE2BB028}" srcOrd="2" destOrd="0" presId="urn:microsoft.com/office/officeart/2018/5/layout/IconCircleLabelList"/>
    <dgm:cxn modelId="{0CAAFD8B-57C2-4D1A-9704-92043AED48B5}" type="presParOf" srcId="{646C3734-6FCA-41FA-83CA-64100031C0B1}" destId="{219398FE-5D37-4EAD-A70D-0FBC634A7FCC}" srcOrd="3" destOrd="0" presId="urn:microsoft.com/office/officeart/2018/5/layout/IconCircleLabelList"/>
    <dgm:cxn modelId="{B541235F-40C1-4DCA-9900-9AAEDC91FB4A}" type="presParOf" srcId="{5D68BD29-60E3-4902-BC30-3566BDCD81C9}" destId="{A33CDA63-0123-475F-BCBD-D05350D9AD4F}" srcOrd="7" destOrd="0" presId="urn:microsoft.com/office/officeart/2018/5/layout/IconCircleLabelList"/>
    <dgm:cxn modelId="{BAA0857F-A6EF-4CD3-AD60-DBEC1046B5FD}" type="presParOf" srcId="{5D68BD29-60E3-4902-BC30-3566BDCD81C9}" destId="{7241EFB7-B10D-4560-8D5D-477BD8AAE2B1}" srcOrd="8" destOrd="0" presId="urn:microsoft.com/office/officeart/2018/5/layout/IconCircleLabelList"/>
    <dgm:cxn modelId="{56971CE0-B512-43F6-82D0-52E8C1C24670}" type="presParOf" srcId="{7241EFB7-B10D-4560-8D5D-477BD8AAE2B1}" destId="{4F404347-62FA-4460-8FD5-9C380A41EFED}" srcOrd="0" destOrd="0" presId="urn:microsoft.com/office/officeart/2018/5/layout/IconCircleLabelList"/>
    <dgm:cxn modelId="{4229B551-49CB-46A9-8A45-5C6F7E1C8C03}" type="presParOf" srcId="{7241EFB7-B10D-4560-8D5D-477BD8AAE2B1}" destId="{420064C3-1232-4D05-BC78-D34F12832AB7}" srcOrd="1" destOrd="0" presId="urn:microsoft.com/office/officeart/2018/5/layout/IconCircleLabelList"/>
    <dgm:cxn modelId="{C9E02AED-3436-4878-8185-7972273C90E7}" type="presParOf" srcId="{7241EFB7-B10D-4560-8D5D-477BD8AAE2B1}" destId="{9C26E6BF-505B-4483-82E7-882BDA00AD1B}" srcOrd="2" destOrd="0" presId="urn:microsoft.com/office/officeart/2018/5/layout/IconCircleLabelList"/>
    <dgm:cxn modelId="{CDF55575-6A74-49A3-B2C6-39241EB34164}" type="presParOf" srcId="{7241EFB7-B10D-4560-8D5D-477BD8AAE2B1}" destId="{FAC47F98-C1BB-49ED-BD0B-F7BA75CE8373}"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020D0-E688-492B-8955-C78FF203A22E}">
      <dsp:nvSpPr>
        <dsp:cNvPr id="0" name=""/>
        <dsp:cNvSpPr/>
      </dsp:nvSpPr>
      <dsp:spPr>
        <a:xfrm>
          <a:off x="660729" y="12784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F17C71-A10F-4F5E-85E4-7075D8F36B1A}">
      <dsp:nvSpPr>
        <dsp:cNvPr id="0" name=""/>
        <dsp:cNvSpPr/>
      </dsp:nvSpPr>
      <dsp:spPr>
        <a:xfrm>
          <a:off x="894729" y="151240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8E0678-34FF-4D7E-BFC1-AD917F6B748C}">
      <dsp:nvSpPr>
        <dsp:cNvPr id="0" name=""/>
        <dsp:cNvSpPr/>
      </dsp:nvSpPr>
      <dsp:spPr>
        <a:xfrm>
          <a:off x="123564" y="2718404"/>
          <a:ext cx="2172330" cy="102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AU" sz="1600" kern="1200"/>
            <a:t>Time to                      spotlight current community </a:t>
          </a:r>
          <a:r>
            <a:rPr lang="en-AU" sz="1600" b="1" kern="1200"/>
            <a:t>education</a:t>
          </a:r>
          <a:r>
            <a:rPr lang="en-AU" sz="1600" kern="1200"/>
            <a:t> programs! </a:t>
          </a:r>
          <a:endParaRPr lang="en-US" sz="1600" kern="1200"/>
        </a:p>
      </dsp:txBody>
      <dsp:txXfrm>
        <a:off x="123564" y="2718404"/>
        <a:ext cx="2172330" cy="1025062"/>
      </dsp:txXfrm>
    </dsp:sp>
    <dsp:sp modelId="{C8DB3558-DA25-4D2B-9C2F-4B0752AB7958}">
      <dsp:nvSpPr>
        <dsp:cNvPr id="0" name=""/>
        <dsp:cNvSpPr/>
      </dsp:nvSpPr>
      <dsp:spPr>
        <a:xfrm>
          <a:off x="2978373" y="12784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AF78C6-E9F8-4752-9208-5D078C5A9054}">
      <dsp:nvSpPr>
        <dsp:cNvPr id="0" name=""/>
        <dsp:cNvSpPr/>
      </dsp:nvSpPr>
      <dsp:spPr>
        <a:xfrm>
          <a:off x="3212373" y="151240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CBFD2D-9EB8-4198-A646-095B8B731B0E}">
      <dsp:nvSpPr>
        <dsp:cNvPr id="0" name=""/>
        <dsp:cNvSpPr/>
      </dsp:nvSpPr>
      <dsp:spPr>
        <a:xfrm>
          <a:off x="2610894" y="2718404"/>
          <a:ext cx="1832958" cy="102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AU" sz="1600" kern="1200"/>
            <a:t>How are you </a:t>
          </a:r>
          <a:r>
            <a:rPr lang="en-AU" sz="1600" b="1" kern="1200"/>
            <a:t>building water literacy </a:t>
          </a:r>
          <a:r>
            <a:rPr lang="en-AU" sz="1600" kern="1200"/>
            <a:t>across the community?</a:t>
          </a:r>
          <a:endParaRPr lang="en-US" sz="1600" kern="1200"/>
        </a:p>
      </dsp:txBody>
      <dsp:txXfrm>
        <a:off x="2610894" y="2718404"/>
        <a:ext cx="1832958" cy="1025062"/>
      </dsp:txXfrm>
    </dsp:sp>
    <dsp:sp modelId="{496E2CFF-DA4C-47CC-BFC6-801E11B1AFFE}">
      <dsp:nvSpPr>
        <dsp:cNvPr id="0" name=""/>
        <dsp:cNvSpPr/>
      </dsp:nvSpPr>
      <dsp:spPr>
        <a:xfrm>
          <a:off x="5303568" y="12784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F5AC38-3D6F-491B-B4B7-A7E61F22260F}">
      <dsp:nvSpPr>
        <dsp:cNvPr id="0" name=""/>
        <dsp:cNvSpPr/>
      </dsp:nvSpPr>
      <dsp:spPr>
        <a:xfrm>
          <a:off x="5537568" y="1512404"/>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A85F6-28A0-4FE3-A2D4-1F6F9F057769}">
      <dsp:nvSpPr>
        <dsp:cNvPr id="0" name=""/>
        <dsp:cNvSpPr/>
      </dsp:nvSpPr>
      <dsp:spPr>
        <a:xfrm>
          <a:off x="4758852" y="2718404"/>
          <a:ext cx="2187432" cy="102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AU" sz="1600" kern="1200"/>
            <a:t>How are you </a:t>
          </a:r>
          <a:r>
            <a:rPr lang="en-AU" sz="1600" b="1" kern="1200"/>
            <a:t>reaching</a:t>
          </a:r>
          <a:r>
            <a:rPr lang="en-AU" sz="1600" kern="1200"/>
            <a:t> young and more experienced minds?</a:t>
          </a:r>
          <a:endParaRPr lang="en-US" sz="1600" kern="1200"/>
        </a:p>
      </dsp:txBody>
      <dsp:txXfrm>
        <a:off x="4758852" y="2718404"/>
        <a:ext cx="2187432" cy="1025062"/>
      </dsp:txXfrm>
    </dsp:sp>
    <dsp:sp modelId="{71B7FD0C-0DD9-47FE-A3AD-BFB637603233}">
      <dsp:nvSpPr>
        <dsp:cNvPr id="0" name=""/>
        <dsp:cNvSpPr/>
      </dsp:nvSpPr>
      <dsp:spPr>
        <a:xfrm>
          <a:off x="7612284" y="12784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B811B2-8737-49C6-86B1-7E8A57EF18A8}">
      <dsp:nvSpPr>
        <dsp:cNvPr id="0" name=""/>
        <dsp:cNvSpPr/>
      </dsp:nvSpPr>
      <dsp:spPr>
        <a:xfrm>
          <a:off x="7846284" y="1512404"/>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398FE-5D37-4EAD-A70D-0FBC634A7FCC}">
      <dsp:nvSpPr>
        <dsp:cNvPr id="0" name=""/>
        <dsp:cNvSpPr/>
      </dsp:nvSpPr>
      <dsp:spPr>
        <a:xfrm>
          <a:off x="7261284" y="2718404"/>
          <a:ext cx="1800000" cy="102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AU" sz="1600" kern="1200"/>
            <a:t>What does your program entail? </a:t>
          </a:r>
        </a:p>
        <a:p>
          <a:pPr marL="0" lvl="0" indent="0" algn="ctr" defTabSz="711200">
            <a:lnSpc>
              <a:spcPct val="100000"/>
            </a:lnSpc>
            <a:spcBef>
              <a:spcPct val="0"/>
            </a:spcBef>
            <a:spcAft>
              <a:spcPct val="35000"/>
            </a:spcAft>
            <a:buNone/>
            <a:defRPr cap="all"/>
          </a:pPr>
          <a:r>
            <a:rPr lang="en-AU" sz="1600" kern="1200"/>
            <a:t>Who is the </a:t>
          </a:r>
          <a:r>
            <a:rPr lang="en-AU" sz="1600" b="1" kern="1200"/>
            <a:t>target</a:t>
          </a:r>
          <a:r>
            <a:rPr lang="en-AU" sz="1600" kern="1200"/>
            <a:t>?</a:t>
          </a:r>
          <a:endParaRPr lang="en-US" sz="1600" kern="1200"/>
        </a:p>
      </dsp:txBody>
      <dsp:txXfrm>
        <a:off x="7261284" y="2718404"/>
        <a:ext cx="1800000" cy="1025062"/>
      </dsp:txXfrm>
    </dsp:sp>
    <dsp:sp modelId="{4F404347-62FA-4460-8FD5-9C380A41EFED}">
      <dsp:nvSpPr>
        <dsp:cNvPr id="0" name=""/>
        <dsp:cNvSpPr/>
      </dsp:nvSpPr>
      <dsp:spPr>
        <a:xfrm>
          <a:off x="9818031" y="1278404"/>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0064C3-1232-4D05-BC78-D34F12832AB7}">
      <dsp:nvSpPr>
        <dsp:cNvPr id="0" name=""/>
        <dsp:cNvSpPr/>
      </dsp:nvSpPr>
      <dsp:spPr>
        <a:xfrm>
          <a:off x="10052031" y="1512404"/>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C47F98-C1BB-49ED-BD0B-F7BA75CE8373}">
      <dsp:nvSpPr>
        <dsp:cNvPr id="0" name=""/>
        <dsp:cNvSpPr/>
      </dsp:nvSpPr>
      <dsp:spPr>
        <a:xfrm>
          <a:off x="9376284" y="2718404"/>
          <a:ext cx="1981494" cy="102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AU" sz="1600" kern="1200"/>
            <a:t>How are you </a:t>
          </a:r>
          <a:r>
            <a:rPr lang="en-AU" sz="1600" b="1" kern="1200"/>
            <a:t>measuring </a:t>
          </a:r>
          <a:r>
            <a:rPr lang="en-AU" sz="1600" kern="1200"/>
            <a:t>success?</a:t>
          </a:r>
        </a:p>
        <a:p>
          <a:pPr marL="0" lvl="0" indent="0" algn="ctr" defTabSz="711200">
            <a:lnSpc>
              <a:spcPct val="100000"/>
            </a:lnSpc>
            <a:spcBef>
              <a:spcPct val="0"/>
            </a:spcBef>
            <a:spcAft>
              <a:spcPct val="35000"/>
            </a:spcAft>
            <a:buNone/>
            <a:defRPr cap="all"/>
          </a:pPr>
          <a:r>
            <a:rPr lang="en-AU" sz="1600" kern="1200"/>
            <a:t>What </a:t>
          </a:r>
          <a:r>
            <a:rPr lang="en-AU" sz="1600" b="1" kern="1200"/>
            <a:t>lessons</a:t>
          </a:r>
          <a:r>
            <a:rPr lang="en-AU" sz="1600" kern="1200"/>
            <a:t> have your learned? </a:t>
          </a:r>
          <a:endParaRPr lang="en-US" sz="1600" kern="1200"/>
        </a:p>
      </dsp:txBody>
      <dsp:txXfrm>
        <a:off x="9376284" y="2718404"/>
        <a:ext cx="1981494" cy="1025062"/>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AU"/>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E2EE4C1C-A9CE-4973-9F95-AAA031CAC63F}" type="datetimeFigureOut">
              <a:rPr lang="en-AU" smtClean="0"/>
              <a:t>18/04/2024</a:t>
            </a:fld>
            <a:endParaRPr lang="en-AU"/>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AU"/>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AU"/>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C45CDED5-53A0-4835-93AF-72C03F414E60}" type="slidenum">
              <a:rPr lang="en-AU" smtClean="0"/>
              <a:t>‹#›</a:t>
            </a:fld>
            <a:endParaRPr lang="en-AU"/>
          </a:p>
        </p:txBody>
      </p:sp>
    </p:spTree>
    <p:extLst>
      <p:ext uri="{BB962C8B-B14F-4D97-AF65-F5344CB8AC3E}">
        <p14:creationId xmlns:p14="http://schemas.microsoft.com/office/powerpoint/2010/main" val="4176096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theguardian.com/australia-news/2023/mar/17/australia-the-second-thirstiest-country-for-bottled-water-despite-paying-the-highest-prices#:~:text=On%20average%2C%20Australians%20each%20spent,else%2C%20according%20to%20the%20repor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arks.des.qld.gov.au/parks/girringun-wallaman#:~:text=Wallaman%20Falls%2C%20Girringun%20National%20Park%20Townsville%20%7C%20Tropical%20North%20Queensland&amp;text=The%20highest%2C%20permanent%2C%20single%2D,many%20endangered%20plants%20and%20animal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parks.des.qld.gov.au/parks/girringun-wallaman#:~:text=Wallaman%20Falls%2C%20Girringun%20National%20Park%20Townsville%20%7C%20Tropical%20North%20Queensland&amp;text=The%20highest%2C%20permanent%2C%20single%2D,many%20endangered%20plants%20and%20animal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
        <p:cNvGrpSpPr/>
        <p:nvPr/>
      </p:nvGrpSpPr>
      <p:grpSpPr>
        <a:xfrm>
          <a:off x="0" y="0"/>
          <a:ext cx="0" cy="0"/>
          <a:chOff x="0" y="0"/>
          <a:chExt cx="0" cy="0"/>
        </a:xfrm>
      </p:grpSpPr>
      <p:sp>
        <p:nvSpPr>
          <p:cNvPr id="35" name="Google Shape;35;ge58634805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 name="Google Shape;36;ge58634805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521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092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2467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78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60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389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897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0504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345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861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e7908cfde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ge7908cfde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378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61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71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26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036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68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01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12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41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921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e586348059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 name="Google Shape;65;ge58634805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09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9877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893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644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889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9628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D. 504L</a:t>
            </a:r>
          </a:p>
          <a:p>
            <a:endParaRPr lang="en-AU" b="1"/>
          </a:p>
          <a:p>
            <a:r>
              <a:rPr lang="en-AU" b="0"/>
              <a:t>Australia has the most expensive bottled water on the planet but that hasn’t curbed consumer thirst for something people can basically get for free.</a:t>
            </a:r>
          </a:p>
          <a:p>
            <a:endParaRPr lang="en-AU" b="0"/>
          </a:p>
          <a:p>
            <a:r>
              <a:rPr lang="en-AU" b="0"/>
              <a:t>On average, Australians each spent about $580 buying 504 litres of bottled water in 2021, a new UN report suggests.</a:t>
            </a:r>
          </a:p>
          <a:p>
            <a:endParaRPr lang="en-AU" b="0"/>
          </a:p>
          <a:p>
            <a:r>
              <a:rPr lang="en-AU" b="0"/>
              <a:t>It says that it’s the world’s second highest consumption rate per capita behind Singapore.</a:t>
            </a:r>
          </a:p>
          <a:p>
            <a:endParaRPr lang="en-AU" b="0"/>
          </a:p>
          <a:p>
            <a:r>
              <a:rPr lang="en-AU" b="0"/>
              <a:t>Source: </a:t>
            </a:r>
            <a:r>
              <a:rPr lang="en-AU">
                <a:hlinkClick r:id="rId3"/>
              </a:rPr>
              <a:t>Australia the second thirstiest country for bottled water despite paying the highest prices, says UN report | Australia news | The Guardian</a:t>
            </a:r>
            <a:endParaRPr lang="en-AU" b="0"/>
          </a:p>
        </p:txBody>
      </p:sp>
      <p:sp>
        <p:nvSpPr>
          <p:cNvPr id="4" name="Slide Number Placeholder 3"/>
          <p:cNvSpPr>
            <a:spLocks noGrp="1"/>
          </p:cNvSpPr>
          <p:nvPr>
            <p:ph type="sldNum" sz="quarter" idx="5"/>
          </p:nvPr>
        </p:nvSpPr>
        <p:spPr/>
        <p:txBody>
          <a:bodyPr/>
          <a:lstStyle/>
          <a:p>
            <a:fld id="{1FC92892-164F-224F-B854-FC8967546840}" type="slidenum">
              <a:rPr lang="en-US" smtClean="0"/>
              <a:t>36</a:t>
            </a:fld>
            <a:endParaRPr lang="en-US"/>
          </a:p>
        </p:txBody>
      </p:sp>
    </p:spTree>
    <p:extLst>
      <p:ext uri="{BB962C8B-B14F-4D97-AF65-F5344CB8AC3E}">
        <p14:creationId xmlns:p14="http://schemas.microsoft.com/office/powerpoint/2010/main" val="29585077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A 1968</a:t>
            </a:r>
          </a:p>
          <a:p>
            <a:endParaRPr lang="en-AU" b="1"/>
          </a:p>
          <a:p>
            <a:r>
              <a:rPr lang="en-AU"/>
              <a:t>The </a:t>
            </a:r>
            <a:r>
              <a:rPr lang="en-AU" err="1"/>
              <a:t>Goreangab</a:t>
            </a:r>
            <a:r>
              <a:rPr lang="en-AU"/>
              <a:t> waste treatment plant is where most of the wastewater from Windhoek’s 300,000 residents ends up. But it’s not your run-of-the-mill sewage plant. It’s the first stop in the city’s pioneering water recycling system.</a:t>
            </a:r>
          </a:p>
          <a:p>
            <a:endParaRPr lang="en-AU"/>
          </a:p>
          <a:p>
            <a:r>
              <a:rPr lang="en-AU"/>
              <a:t>Cities around the world are wrestling with whether they should build facilities like this. But here, in the middle of a desert in a remote corner of southern Africa, they’ve been recycling wastewater for almost 50 years.</a:t>
            </a:r>
          </a:p>
          <a:p>
            <a:endParaRPr lang="en-AU"/>
          </a:p>
          <a:p>
            <a:r>
              <a:rPr lang="en-AU"/>
              <a:t>It’s cutting-edge technology, but it’s based on the humblest of creatures — bacteria.</a:t>
            </a:r>
          </a:p>
          <a:p>
            <a:endParaRPr lang="en-AU"/>
          </a:p>
          <a:p>
            <a:pPr defTabSz="966338">
              <a:defRPr/>
            </a:pPr>
            <a:r>
              <a:rPr lang="en-AU"/>
              <a:t>Source: https://theworld.org/stories/2016-12-15/recycling-sewage-drinking-water-no-big-deal-theyve-been-doing-it-namibia-50-years</a:t>
            </a:r>
          </a:p>
        </p:txBody>
      </p:sp>
      <p:sp>
        <p:nvSpPr>
          <p:cNvPr id="4" name="Slide Number Placeholder 3"/>
          <p:cNvSpPr>
            <a:spLocks noGrp="1"/>
          </p:cNvSpPr>
          <p:nvPr>
            <p:ph type="sldNum" sz="quarter" idx="5"/>
          </p:nvPr>
        </p:nvSpPr>
        <p:spPr/>
        <p:txBody>
          <a:bodyPr/>
          <a:lstStyle/>
          <a:p>
            <a:fld id="{1FC92892-164F-224F-B854-FC8967546840}" type="slidenum">
              <a:rPr lang="en-US" smtClean="0"/>
              <a:t>37</a:t>
            </a:fld>
            <a:endParaRPr lang="en-US"/>
          </a:p>
        </p:txBody>
      </p:sp>
    </p:spTree>
    <p:extLst>
      <p:ext uri="{BB962C8B-B14F-4D97-AF65-F5344CB8AC3E}">
        <p14:creationId xmlns:p14="http://schemas.microsoft.com/office/powerpoint/2010/main" val="3946172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0163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A 1968</a:t>
            </a:r>
          </a:p>
          <a:p>
            <a:endParaRPr lang="en-AU" b="1"/>
          </a:p>
          <a:p>
            <a:r>
              <a:rPr lang="en-AU"/>
              <a:t>The </a:t>
            </a:r>
            <a:r>
              <a:rPr lang="en-AU" err="1"/>
              <a:t>Goreangab</a:t>
            </a:r>
            <a:r>
              <a:rPr lang="en-AU"/>
              <a:t> waste treatment plant is where most of the wastewater from Windhoek’s 300,000 residents ends up. But it’s not your run-of-the-mill sewage plant. It’s the first stop in the city’s pioneering water recycling system.</a:t>
            </a:r>
          </a:p>
          <a:p>
            <a:endParaRPr lang="en-AU"/>
          </a:p>
          <a:p>
            <a:r>
              <a:rPr lang="en-AU"/>
              <a:t>Cities around the world are wrestling with whether they should build facilities like this. But here, in the middle of a desert in a remote corner of southern Africa, they’ve been recycling wastewater for almost 50 years.</a:t>
            </a:r>
          </a:p>
          <a:p>
            <a:endParaRPr lang="en-AU"/>
          </a:p>
          <a:p>
            <a:r>
              <a:rPr lang="en-AU"/>
              <a:t>It’s cutting-edge technology, but it’s based on the humblest of creatures — bacteria.</a:t>
            </a:r>
          </a:p>
          <a:p>
            <a:endParaRPr lang="en-AU"/>
          </a:p>
          <a:p>
            <a:pPr defTabSz="966338">
              <a:defRPr/>
            </a:pPr>
            <a:r>
              <a:rPr lang="en-AU"/>
              <a:t>Source: https://theworld.org/stories/2016-12-15/recycling-sewage-drinking-water-no-big-deal-theyve-been-doing-it-namibia-50-years</a:t>
            </a:r>
          </a:p>
        </p:txBody>
      </p:sp>
      <p:sp>
        <p:nvSpPr>
          <p:cNvPr id="4" name="Slide Number Placeholder 3"/>
          <p:cNvSpPr>
            <a:spLocks noGrp="1"/>
          </p:cNvSpPr>
          <p:nvPr>
            <p:ph type="sldNum" sz="quarter" idx="5"/>
          </p:nvPr>
        </p:nvSpPr>
        <p:spPr/>
        <p:txBody>
          <a:bodyPr/>
          <a:lstStyle/>
          <a:p>
            <a:fld id="{1FC92892-164F-224F-B854-FC8967546840}" type="slidenum">
              <a:rPr lang="en-US" smtClean="0"/>
              <a:t>39</a:t>
            </a:fld>
            <a:endParaRPr lang="en-US"/>
          </a:p>
        </p:txBody>
      </p:sp>
    </p:spTree>
    <p:extLst>
      <p:ext uri="{BB962C8B-B14F-4D97-AF65-F5344CB8AC3E}">
        <p14:creationId xmlns:p14="http://schemas.microsoft.com/office/powerpoint/2010/main" val="423156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672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a:t>Answer: B. </a:t>
            </a:r>
          </a:p>
          <a:p>
            <a:endParaRPr lang="en-AU"/>
          </a:p>
          <a:p>
            <a:r>
              <a:rPr lang="en-AU"/>
              <a:t>Source: </a:t>
            </a:r>
            <a:r>
              <a:rPr lang="en-AU" err="1"/>
              <a:t>Koskue</a:t>
            </a:r>
            <a:r>
              <a:rPr lang="en-AU"/>
              <a:t> and Freguia, book chapter under review. If we reduced agriculture losses and food waste, we could grow most of our food using urine nutrients. </a:t>
            </a:r>
          </a:p>
        </p:txBody>
      </p:sp>
      <p:sp>
        <p:nvSpPr>
          <p:cNvPr id="4" name="Slide Number Placeholder 3"/>
          <p:cNvSpPr>
            <a:spLocks noGrp="1"/>
          </p:cNvSpPr>
          <p:nvPr>
            <p:ph type="sldNum" sz="quarter" idx="5"/>
          </p:nvPr>
        </p:nvSpPr>
        <p:spPr/>
        <p:txBody>
          <a:bodyPr/>
          <a:lstStyle/>
          <a:p>
            <a:fld id="{1FC92892-164F-224F-B854-FC8967546840}" type="slidenum">
              <a:rPr lang="en-US" smtClean="0"/>
              <a:t>40</a:t>
            </a:fld>
            <a:endParaRPr lang="en-US"/>
          </a:p>
        </p:txBody>
      </p:sp>
    </p:spTree>
    <p:extLst>
      <p:ext uri="{BB962C8B-B14F-4D97-AF65-F5344CB8AC3E}">
        <p14:creationId xmlns:p14="http://schemas.microsoft.com/office/powerpoint/2010/main" val="33797968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5696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0"/>
              <a:t>Answer: B. </a:t>
            </a:r>
          </a:p>
          <a:p>
            <a:endParaRPr lang="en-AU"/>
          </a:p>
          <a:p>
            <a:r>
              <a:rPr lang="en-AU"/>
              <a:t>Source: </a:t>
            </a:r>
            <a:r>
              <a:rPr lang="en-AU" err="1"/>
              <a:t>Koskue</a:t>
            </a:r>
            <a:r>
              <a:rPr lang="en-AU"/>
              <a:t> and Freguia, book chapter under review. If we reduced agriculture losses and food waste, we could grow most of our food using urine nutrients. </a:t>
            </a:r>
          </a:p>
        </p:txBody>
      </p:sp>
      <p:sp>
        <p:nvSpPr>
          <p:cNvPr id="4" name="Slide Number Placeholder 3"/>
          <p:cNvSpPr>
            <a:spLocks noGrp="1"/>
          </p:cNvSpPr>
          <p:nvPr>
            <p:ph type="sldNum" sz="quarter" idx="5"/>
          </p:nvPr>
        </p:nvSpPr>
        <p:spPr/>
        <p:txBody>
          <a:bodyPr/>
          <a:lstStyle/>
          <a:p>
            <a:fld id="{1FC92892-164F-224F-B854-FC8967546840}" type="slidenum">
              <a:rPr lang="en-US" smtClean="0"/>
              <a:t>42</a:t>
            </a:fld>
            <a:endParaRPr lang="en-US"/>
          </a:p>
        </p:txBody>
      </p:sp>
    </p:spTree>
    <p:extLst>
      <p:ext uri="{BB962C8B-B14F-4D97-AF65-F5344CB8AC3E}">
        <p14:creationId xmlns:p14="http://schemas.microsoft.com/office/powerpoint/2010/main" val="1879633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1592</a:t>
            </a:r>
          </a:p>
          <a:p>
            <a:r>
              <a:rPr lang="en-AU" b="0"/>
              <a:t>He was a godson of Queen Elizabeth I, but he had been banished from court for telling risqué stories, and exiled to </a:t>
            </a:r>
            <a:r>
              <a:rPr lang="en-AU" b="0" err="1"/>
              <a:t>Kelston</a:t>
            </a:r>
            <a:r>
              <a:rPr lang="en-AU" b="0"/>
              <a:t> near Bath.</a:t>
            </a:r>
          </a:p>
          <a:p>
            <a:r>
              <a:rPr lang="en-AU" b="0"/>
              <a:t>During his ‘exile’, 1584-91, he built himself a house, and devised and installed the first flushing lavatory, which he named Ajax.</a:t>
            </a:r>
          </a:p>
          <a:p>
            <a:r>
              <a:rPr lang="en-AU" b="0"/>
              <a:t>Eventually Queen Elizabeth forgave him, and visited his house at </a:t>
            </a:r>
            <a:r>
              <a:rPr lang="en-AU" b="0" err="1"/>
              <a:t>Kelston</a:t>
            </a:r>
            <a:r>
              <a:rPr lang="en-AU" b="0"/>
              <a:t> in 1592.</a:t>
            </a:r>
          </a:p>
          <a:p>
            <a:r>
              <a:rPr lang="en-AU" b="0"/>
              <a:t>Harrington proudly showed-off his new invention, and the Queen herself tried it out! She was so impressed it seems, that she ordered one for herself.</a:t>
            </a:r>
          </a:p>
          <a:p>
            <a:r>
              <a:rPr lang="en-AU" b="0"/>
              <a:t>His water-closet had a pan with an opening at the bottom, sealed with a leather -faced valve. A system of handles, levers and weights poured in water from a cistern, and opened the valve.</a:t>
            </a:r>
          </a:p>
          <a:p>
            <a:endParaRPr lang="en-AU"/>
          </a:p>
          <a:p>
            <a:r>
              <a:rPr lang="en-AU"/>
              <a:t>Source: https://www.google.com/search?q=who+invented+the+s+bend&amp;sxsrf=AJOqlzVWhsl9HjY8RUW7DTjnLWybmyd6XA%3A1678765275623&amp;ei=2-wPZOHUJeXw4-EPgNaIsA0&amp;ved=0ahUKEwihrqj_v9r9AhVl-DgGHQArAtYQ4dUDCA8&amp;uact=5&amp;oq=who+invented+the+s+bend&amp;gs_lcp=Cgxnd3Mtd2l6LXNlcnAQAzIFCAAQgAQyBQgAEIAEMgUIABCGAzIFCAAQhgM6BAgAEEM6BQgAEJECOgsIABCABBCxAxCDAToLCC4QgAQQsQMQgwE6EQguEIAEELEDEIMBEMcBENEDOgUILhCABDoKCAAQsQMQgwEQQzoICC4QgAQQsQM6CAgAELEDEIMBOggIABCABBCxAzoHCAAQgAQQCjoKCAAQgAQQsQMQCjoNCAAQgAQQsQMQgwEQCjoLCC4QgAQQxwEQrwE6BggAEBYQHjoLCAAQFhAeEPEEEApKBAhBGABQAFisI2DkJGgAcAF4AIABzQGIAcsakgEGMC4yMS4xmAEAoAEBwAEB&amp;sclient=gws-wiz-serp</a:t>
            </a:r>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43</a:t>
            </a:fld>
            <a:endParaRPr lang="en-US"/>
          </a:p>
        </p:txBody>
      </p:sp>
    </p:spTree>
    <p:extLst>
      <p:ext uri="{BB962C8B-B14F-4D97-AF65-F5344CB8AC3E}">
        <p14:creationId xmlns:p14="http://schemas.microsoft.com/office/powerpoint/2010/main" val="23454977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2952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1592</a:t>
            </a:r>
          </a:p>
          <a:p>
            <a:r>
              <a:rPr lang="en-AU" b="0"/>
              <a:t>He was a godson of Queen Elizabeth I, but he had been banished from court for telling risqué stories, and exiled to </a:t>
            </a:r>
            <a:r>
              <a:rPr lang="en-AU" b="0" err="1"/>
              <a:t>Kelston</a:t>
            </a:r>
            <a:r>
              <a:rPr lang="en-AU" b="0"/>
              <a:t> near Bath.</a:t>
            </a:r>
          </a:p>
          <a:p>
            <a:r>
              <a:rPr lang="en-AU" b="0"/>
              <a:t>During his ‘exile’, 1584-91, he built himself a house, and devised and installed the first flushing lavatory, which he named Ajax.</a:t>
            </a:r>
          </a:p>
          <a:p>
            <a:r>
              <a:rPr lang="en-AU" b="0"/>
              <a:t>Eventually Queen Elizabeth forgave him, and visited his house at </a:t>
            </a:r>
            <a:r>
              <a:rPr lang="en-AU" b="0" err="1"/>
              <a:t>Kelston</a:t>
            </a:r>
            <a:r>
              <a:rPr lang="en-AU" b="0"/>
              <a:t> in 1592.</a:t>
            </a:r>
          </a:p>
          <a:p>
            <a:r>
              <a:rPr lang="en-AU" b="0"/>
              <a:t>Harrington proudly showed-off his new invention, and the Queen herself tried it out! She was so impressed it seems, that she ordered one for herself.</a:t>
            </a:r>
          </a:p>
          <a:p>
            <a:r>
              <a:rPr lang="en-AU" b="0"/>
              <a:t>His water-closet had a pan with an opening at the bottom, sealed with a leather -faced valve. A system of handles, levers and weights poured in water from a cistern, and opened the valve.</a:t>
            </a:r>
          </a:p>
          <a:p>
            <a:endParaRPr lang="en-AU"/>
          </a:p>
          <a:p>
            <a:r>
              <a:rPr lang="en-AU"/>
              <a:t>Source: https://www.google.com/search?q=who+invented+the+s+bend&amp;sxsrf=AJOqlzVWhsl9HjY8RUW7DTjnLWybmyd6XA%3A1678765275623&amp;ei=2-wPZOHUJeXw4-EPgNaIsA0&amp;ved=0ahUKEwihrqj_v9r9AhVl-DgGHQArAtYQ4dUDCA8&amp;uact=5&amp;oq=who+invented+the+s+bend&amp;gs_lcp=Cgxnd3Mtd2l6LXNlcnAQAzIFCAAQgAQyBQgAEIAEMgUIABCGAzIFCAAQhgM6BAgAEEM6BQgAEJECOgsIABCABBCxAxCDAToLCC4QgAQQsQMQgwE6EQguEIAEELEDEIMBEMcBENEDOgUILhCABDoKCAAQsQMQgwEQQzoICC4QgAQQsQM6CAgAELEDEIMBOggIABCABBCxAzoHCAAQgAQQCjoKCAAQgAQQsQMQCjoNCAAQgAQQsQMQgwEQCjoLCC4QgAQQxwEQrwE6BggAEBYQHjoLCAAQFhAeEPEEEApKBAhBGABQAFisI2DkJGgAcAF4AIABzQGIAcsakgEGMC4yMS4xmAEAoAEBwAEB&amp;sclient=gws-wiz-serp</a:t>
            </a:r>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45</a:t>
            </a:fld>
            <a:endParaRPr lang="en-US"/>
          </a:p>
        </p:txBody>
      </p:sp>
    </p:spTree>
    <p:extLst>
      <p:ext uri="{BB962C8B-B14F-4D97-AF65-F5344CB8AC3E}">
        <p14:creationId xmlns:p14="http://schemas.microsoft.com/office/powerpoint/2010/main" val="2805823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C</a:t>
            </a:r>
          </a:p>
          <a:p>
            <a:r>
              <a:rPr lang="en-AU"/>
              <a:t>Murray-Darling has only 51 native freshwater fish species, (as of January 2023) </a:t>
            </a:r>
          </a:p>
          <a:p>
            <a:r>
              <a:rPr lang="en-AU"/>
              <a:t>Mississippi-Missouri system has around 170 native species</a:t>
            </a:r>
          </a:p>
          <a:p>
            <a:r>
              <a:rPr lang="en-AU"/>
              <a:t>Amazon Basin some 5000-8000 fish species described so far. </a:t>
            </a:r>
          </a:p>
          <a:p>
            <a:r>
              <a:rPr lang="en-AU"/>
              <a:t>The relatively low number of Australian freshwater fish species is related to this country's long isolation from other continents (freshwater fishes from other continents could not colonise), low rainfall and low surface runoff (evaporation is high).</a:t>
            </a:r>
          </a:p>
        </p:txBody>
      </p:sp>
      <p:sp>
        <p:nvSpPr>
          <p:cNvPr id="4" name="Slide Number Placeholder 3"/>
          <p:cNvSpPr>
            <a:spLocks noGrp="1"/>
          </p:cNvSpPr>
          <p:nvPr>
            <p:ph type="sldNum" sz="quarter" idx="5"/>
          </p:nvPr>
        </p:nvSpPr>
        <p:spPr/>
        <p:txBody>
          <a:bodyPr/>
          <a:lstStyle/>
          <a:p>
            <a:fld id="{1FC92892-164F-224F-B854-FC8967546840}" type="slidenum">
              <a:rPr lang="en-US" smtClean="0"/>
              <a:t>46</a:t>
            </a:fld>
            <a:endParaRPr lang="en-US"/>
          </a:p>
        </p:txBody>
      </p:sp>
    </p:spTree>
    <p:extLst>
      <p:ext uri="{BB962C8B-B14F-4D97-AF65-F5344CB8AC3E}">
        <p14:creationId xmlns:p14="http://schemas.microsoft.com/office/powerpoint/2010/main" val="37525245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313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C</a:t>
            </a:r>
          </a:p>
          <a:p>
            <a:r>
              <a:rPr lang="en-AU"/>
              <a:t>Murray-Darling has only 51 native freshwater fish species, (as of January 2023) </a:t>
            </a:r>
          </a:p>
          <a:p>
            <a:r>
              <a:rPr lang="en-AU"/>
              <a:t>Mississippi-Missouri system has around 170 native species</a:t>
            </a:r>
          </a:p>
          <a:p>
            <a:r>
              <a:rPr lang="en-AU"/>
              <a:t>Amazon Basin some 5000-8000 fish species described so far. </a:t>
            </a:r>
          </a:p>
          <a:p>
            <a:r>
              <a:rPr lang="en-AU"/>
              <a:t>The relatively low number of Australian freshwater fish species is related to this country's long isolation from other continents (freshwater fishes from other continents could not colonise), low rainfall and low surface runoff (evaporation is high).</a:t>
            </a:r>
          </a:p>
        </p:txBody>
      </p:sp>
      <p:sp>
        <p:nvSpPr>
          <p:cNvPr id="4" name="Slide Number Placeholder 3"/>
          <p:cNvSpPr>
            <a:spLocks noGrp="1"/>
          </p:cNvSpPr>
          <p:nvPr>
            <p:ph type="sldNum" sz="quarter" idx="5"/>
          </p:nvPr>
        </p:nvSpPr>
        <p:spPr/>
        <p:txBody>
          <a:bodyPr/>
          <a:lstStyle/>
          <a:p>
            <a:fld id="{1FC92892-164F-224F-B854-FC8967546840}" type="slidenum">
              <a:rPr lang="en-US" smtClean="0"/>
              <a:t>48</a:t>
            </a:fld>
            <a:endParaRPr lang="en-US"/>
          </a:p>
        </p:txBody>
      </p:sp>
    </p:spTree>
    <p:extLst>
      <p:ext uri="{BB962C8B-B14F-4D97-AF65-F5344CB8AC3E}">
        <p14:creationId xmlns:p14="http://schemas.microsoft.com/office/powerpoint/2010/main" val="3584309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1775</a:t>
            </a:r>
          </a:p>
          <a:p>
            <a:endParaRPr lang="en-AU"/>
          </a:p>
          <a:p>
            <a:r>
              <a:rPr lang="en-AU"/>
              <a:t>Source: https://www.google.com/search?q=who+invented+the+s+bend&amp;sxsrf=AJOqlzVWhsl9HjY8RUW7DTjnLWybmyd6XA%3A1678765275623&amp;ei=2-wPZOHUJeXw4-EPgNaIsA0&amp;ved=0ahUKEwihrqj_v9r9AhVl-DgGHQArAtYQ4dUDCA8&amp;uact=5&amp;oq=who+invented+the+s+bend&amp;gs_lcp=Cgxnd3Mtd2l6LXNlcnAQAzIFCAAQgAQyBQgAEIAEMgUIABCGAzIFCAAQhgM6BAgAEEM6BQgAEJECOgsIABCABBCxAxCDAToLCC4QgAQQsQMQgwE6EQguEIAEELEDEIMBEMcBENEDOgUILhCABDoKCAAQsQMQgwEQQzoICC4QgAQQsQM6CAgAELEDEIMBOggIABCABBCxAzoHCAAQgAQQCjoKCAAQgAQQsQMQCjoNCAAQgAQQsQMQgwEQCjoLCC4QgAQQxwEQrwE6BggAEBYQHjoLCAAQFhAeEPEEEApKBAhBGABQAFisI2DkJGgAcAF4AIABzQGIAcsakgEGMC4yMS4xmAEAoAEBwAEB&amp;sclient=gws-wiz-serp</a:t>
            </a:r>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49</a:t>
            </a:fld>
            <a:endParaRPr lang="en-US"/>
          </a:p>
        </p:txBody>
      </p:sp>
    </p:spTree>
    <p:extLst>
      <p:ext uri="{BB962C8B-B14F-4D97-AF65-F5344CB8AC3E}">
        <p14:creationId xmlns:p14="http://schemas.microsoft.com/office/powerpoint/2010/main" val="22208673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3672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812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1775</a:t>
            </a:r>
          </a:p>
          <a:p>
            <a:endParaRPr lang="en-AU"/>
          </a:p>
          <a:p>
            <a:r>
              <a:rPr lang="en-AU"/>
              <a:t>Source: https://www.google.com/search?q=who+invented+the+s+bend&amp;sxsrf=AJOqlzVWhsl9HjY8RUW7DTjnLWybmyd6XA%3A1678765275623&amp;ei=2-wPZOHUJeXw4-EPgNaIsA0&amp;ved=0ahUKEwihrqj_v9r9AhVl-DgGHQArAtYQ4dUDCA8&amp;uact=5&amp;oq=who+invented+the+s+bend&amp;gs_lcp=Cgxnd3Mtd2l6LXNlcnAQAzIFCAAQgAQyBQgAEIAEMgUIABCGAzIFCAAQhgM6BAgAEEM6BQgAEJECOgsIABCABBCxAxCDAToLCC4QgAQQsQMQgwE6EQguEIAEELEDEIMBEMcBENEDOgUILhCABDoKCAAQsQMQgwEQQzoICC4QgAQQsQM6CAgAELEDEIMBOggIABCABBCxAzoHCAAQgAQQCjoKCAAQgAQQsQMQCjoNCAAQgAQQsQMQgwEQCjoLCC4QgAQQxwEQrwE6BggAEBYQHjoLCAAQFhAeEPEEEApKBAhBGABQAFisI2DkJGgAcAF4AIABzQGIAcsakgEGMC4yMS4xmAEAoAEBwAEB&amp;sclient=gws-wiz-serp</a:t>
            </a:r>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51</a:t>
            </a:fld>
            <a:endParaRPr lang="en-US"/>
          </a:p>
        </p:txBody>
      </p:sp>
    </p:spTree>
    <p:extLst>
      <p:ext uri="{BB962C8B-B14F-4D97-AF65-F5344CB8AC3E}">
        <p14:creationId xmlns:p14="http://schemas.microsoft.com/office/powerpoint/2010/main" val="12211833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Answers </a:t>
            </a:r>
          </a:p>
          <a:p>
            <a:r>
              <a:rPr lang="en-AU" b="1"/>
              <a:t>A: Queensland</a:t>
            </a:r>
          </a:p>
          <a:p>
            <a:r>
              <a:rPr lang="en-AU" b="0" err="1"/>
              <a:t>Girringun</a:t>
            </a:r>
            <a:r>
              <a:rPr lang="en-AU" b="0"/>
              <a:t> National Park Townsville | Tropical North Queensland. </a:t>
            </a:r>
          </a:p>
          <a:p>
            <a:r>
              <a:rPr lang="en-AU" b="1"/>
              <a:t>B: Wallaman Falls</a:t>
            </a:r>
            <a:endParaRPr lang="en-AU" b="0"/>
          </a:p>
          <a:p>
            <a:pPr marL="0" marR="0" lvl="0" indent="0" algn="l" defTabSz="914400" rtl="0" eaLnBrk="1" fontAlgn="auto" latinLnBrk="0" hangingPunct="1">
              <a:lnSpc>
                <a:spcPct val="100000"/>
              </a:lnSpc>
              <a:spcBef>
                <a:spcPts val="0"/>
              </a:spcBef>
              <a:spcAft>
                <a:spcPts val="0"/>
              </a:spcAft>
              <a:buClrTx/>
              <a:buSzTx/>
              <a:buFontTx/>
              <a:buNone/>
              <a:tabLst/>
              <a:defRPr/>
            </a:pPr>
            <a:r>
              <a:rPr lang="en-AU" b="0"/>
              <a:t>The highest, permanent, single-drop waterfall in Australia, Wallaman Falls is part of the Wet Tropics World Heritage Area, home to some of the oldest rainforests on earth and many endangered plants and animals.</a:t>
            </a:r>
          </a:p>
          <a:p>
            <a:endParaRPr lang="en-AU" b="1"/>
          </a:p>
          <a:p>
            <a:r>
              <a:rPr lang="en-AU" b="0"/>
              <a:t>Source: </a:t>
            </a:r>
            <a:r>
              <a:rPr lang="en-AU">
                <a:hlinkClick r:id="rId3"/>
              </a:rPr>
              <a:t>Wallaman Falls, </a:t>
            </a:r>
            <a:r>
              <a:rPr lang="en-AU" err="1">
                <a:hlinkClick r:id="rId3"/>
              </a:rPr>
              <a:t>Girringun</a:t>
            </a:r>
            <a:r>
              <a:rPr lang="en-AU">
                <a:hlinkClick r:id="rId3"/>
              </a:rPr>
              <a:t> National Park | Parks and forests | Department of Environment and Science, Queensland (des.qld.gov.au)</a:t>
            </a:r>
            <a:endParaRPr lang="en-AU" b="1"/>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52</a:t>
            </a:fld>
            <a:endParaRPr lang="en-US"/>
          </a:p>
        </p:txBody>
      </p:sp>
    </p:spTree>
    <p:extLst>
      <p:ext uri="{BB962C8B-B14F-4D97-AF65-F5344CB8AC3E}">
        <p14:creationId xmlns:p14="http://schemas.microsoft.com/office/powerpoint/2010/main" val="2298602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3325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Answers </a:t>
            </a:r>
          </a:p>
          <a:p>
            <a:r>
              <a:rPr lang="en-AU" b="1"/>
              <a:t>A: Queensland</a:t>
            </a:r>
          </a:p>
          <a:p>
            <a:r>
              <a:rPr lang="en-AU" b="0" err="1"/>
              <a:t>Girringun</a:t>
            </a:r>
            <a:r>
              <a:rPr lang="en-AU" b="0"/>
              <a:t> National Park Townsville | Tropical North Queensland. </a:t>
            </a:r>
          </a:p>
          <a:p>
            <a:r>
              <a:rPr lang="en-AU" b="1"/>
              <a:t>B: Wallaman Falls</a:t>
            </a:r>
            <a:endParaRPr lang="en-AU" b="0"/>
          </a:p>
          <a:p>
            <a:pPr marL="0" marR="0" lvl="0" indent="0" algn="l" defTabSz="914400" rtl="0" eaLnBrk="1" fontAlgn="auto" latinLnBrk="0" hangingPunct="1">
              <a:lnSpc>
                <a:spcPct val="100000"/>
              </a:lnSpc>
              <a:spcBef>
                <a:spcPts val="0"/>
              </a:spcBef>
              <a:spcAft>
                <a:spcPts val="0"/>
              </a:spcAft>
              <a:buClrTx/>
              <a:buSzTx/>
              <a:buFontTx/>
              <a:buNone/>
              <a:tabLst/>
              <a:defRPr/>
            </a:pPr>
            <a:r>
              <a:rPr lang="en-AU" b="0"/>
              <a:t>The highest, permanent, single-drop waterfall in Australia, Wallaman Falls is part of the Wet Tropics World Heritage Area, home to some of the oldest rainforests on earth and many endangered plants and animals.</a:t>
            </a:r>
          </a:p>
          <a:p>
            <a:endParaRPr lang="en-AU" b="1"/>
          </a:p>
          <a:p>
            <a:r>
              <a:rPr lang="en-AU" b="0"/>
              <a:t>Source: </a:t>
            </a:r>
            <a:r>
              <a:rPr lang="en-AU">
                <a:hlinkClick r:id="rId3"/>
              </a:rPr>
              <a:t>Wallaman Falls, </a:t>
            </a:r>
            <a:r>
              <a:rPr lang="en-AU" err="1">
                <a:hlinkClick r:id="rId3"/>
              </a:rPr>
              <a:t>Girringun</a:t>
            </a:r>
            <a:r>
              <a:rPr lang="en-AU">
                <a:hlinkClick r:id="rId3"/>
              </a:rPr>
              <a:t> National Park | Parks and forests | Department of Environment and Science, Queensland (des.qld.gov.au)</a:t>
            </a:r>
            <a:endParaRPr lang="en-AU" b="1"/>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54</a:t>
            </a:fld>
            <a:endParaRPr lang="en-US"/>
          </a:p>
        </p:txBody>
      </p:sp>
    </p:spTree>
    <p:extLst>
      <p:ext uri="{BB962C8B-B14F-4D97-AF65-F5344CB8AC3E}">
        <p14:creationId xmlns:p14="http://schemas.microsoft.com/office/powerpoint/2010/main" val="23717462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A. </a:t>
            </a:r>
          </a:p>
          <a:p>
            <a:r>
              <a:rPr lang="en-AU"/>
              <a:t>The 1891 patent for the toilet paper roll states that the end of the roll should be hanging off the exterior. In other words, the patent, created by the inventor of toilet paper Seth Wheeler, reveals the correct way to hang toilet paper on the holder is over. </a:t>
            </a:r>
          </a:p>
          <a:p>
            <a:endParaRPr lang="en-AU"/>
          </a:p>
          <a:p>
            <a:r>
              <a:rPr lang="en-AU"/>
              <a:t>Source: Original patent confirms the 'correct' way to hang the toilet roll is OVER | Daily Mail Online</a:t>
            </a:r>
          </a:p>
          <a:p>
            <a:endParaRPr lang="en-AU"/>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55</a:t>
            </a:fld>
            <a:endParaRPr lang="en-US"/>
          </a:p>
        </p:txBody>
      </p:sp>
    </p:spTree>
    <p:extLst>
      <p:ext uri="{BB962C8B-B14F-4D97-AF65-F5344CB8AC3E}">
        <p14:creationId xmlns:p14="http://schemas.microsoft.com/office/powerpoint/2010/main" val="6933537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9285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 A. </a:t>
            </a:r>
          </a:p>
          <a:p>
            <a:r>
              <a:rPr lang="en-AU"/>
              <a:t>The 1891 patent for the toilet paper roll states that the end of the roll should be hanging off the exterior. In other words, the patent, created by the inventor of toilet paper Seth Wheeler, reveals the correct way to hang toilet paper on the holder is over. </a:t>
            </a:r>
          </a:p>
          <a:p>
            <a:endParaRPr lang="en-AU"/>
          </a:p>
          <a:p>
            <a:r>
              <a:rPr lang="en-AU"/>
              <a:t>Source: Original patent confirms the 'correct' way to hang the toilet roll is OVER | Daily Mail Online</a:t>
            </a:r>
          </a:p>
          <a:p>
            <a:endParaRPr lang="en-AU"/>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57</a:t>
            </a:fld>
            <a:endParaRPr lang="en-US"/>
          </a:p>
        </p:txBody>
      </p:sp>
    </p:spTree>
    <p:extLst>
      <p:ext uri="{BB962C8B-B14F-4D97-AF65-F5344CB8AC3E}">
        <p14:creationId xmlns:p14="http://schemas.microsoft.com/office/powerpoint/2010/main" val="24279918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Answers:</a:t>
            </a:r>
          </a:p>
          <a:p>
            <a:r>
              <a:rPr lang="en-AU" b="0"/>
              <a:t>1. The Perfect Storm</a:t>
            </a:r>
          </a:p>
          <a:p>
            <a:r>
              <a:rPr lang="en-AU" b="0"/>
              <a:t>2. Free Willy</a:t>
            </a:r>
          </a:p>
          <a:p>
            <a:r>
              <a:rPr lang="en-AU" b="0"/>
              <a:t>3. Moby Dick</a:t>
            </a:r>
          </a:p>
          <a:p>
            <a:r>
              <a:rPr lang="en-AU" b="0"/>
              <a:t>4. Avatar: the way of water</a:t>
            </a:r>
          </a:p>
          <a:p>
            <a:r>
              <a:rPr lang="en-AU" b="0"/>
              <a:t>5. Muppet treasure Island </a:t>
            </a:r>
          </a:p>
          <a:p>
            <a:r>
              <a:rPr lang="en-AU" b="0"/>
              <a:t>6. Little Mermaid </a:t>
            </a:r>
          </a:p>
          <a:p>
            <a:endParaRPr lang="en-AU" b="0"/>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58</a:t>
            </a:fld>
            <a:endParaRPr lang="en-US"/>
          </a:p>
        </p:txBody>
      </p:sp>
    </p:spTree>
    <p:extLst>
      <p:ext uri="{BB962C8B-B14F-4D97-AF65-F5344CB8AC3E}">
        <p14:creationId xmlns:p14="http://schemas.microsoft.com/office/powerpoint/2010/main" val="31273344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24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4369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Answers:</a:t>
            </a:r>
          </a:p>
          <a:p>
            <a:r>
              <a:rPr lang="en-AU" b="0"/>
              <a:t>1. The Perfect Storm</a:t>
            </a:r>
          </a:p>
          <a:p>
            <a:r>
              <a:rPr lang="en-AU" b="0"/>
              <a:t>2. Free Willy</a:t>
            </a:r>
          </a:p>
          <a:p>
            <a:r>
              <a:rPr lang="en-AU" b="0"/>
              <a:t>3. Moby Dick</a:t>
            </a:r>
          </a:p>
          <a:p>
            <a:r>
              <a:rPr lang="en-AU" b="0"/>
              <a:t>4. Avatar: the way of water</a:t>
            </a:r>
          </a:p>
          <a:p>
            <a:r>
              <a:rPr lang="en-AU" b="0"/>
              <a:t>5. Muppet treasure Island </a:t>
            </a:r>
          </a:p>
          <a:p>
            <a:r>
              <a:rPr lang="en-AU" b="0"/>
              <a:t>6. Little Mermaid </a:t>
            </a:r>
          </a:p>
          <a:p>
            <a:endParaRPr lang="en-AU" b="0"/>
          </a:p>
          <a:p>
            <a:endParaRPr lang="en-AU"/>
          </a:p>
        </p:txBody>
      </p:sp>
      <p:sp>
        <p:nvSpPr>
          <p:cNvPr id="4" name="Slide Number Placeholder 3"/>
          <p:cNvSpPr>
            <a:spLocks noGrp="1"/>
          </p:cNvSpPr>
          <p:nvPr>
            <p:ph type="sldNum" sz="quarter" idx="5"/>
          </p:nvPr>
        </p:nvSpPr>
        <p:spPr/>
        <p:txBody>
          <a:bodyPr/>
          <a:lstStyle/>
          <a:p>
            <a:fld id="{1FC92892-164F-224F-B854-FC8967546840}" type="slidenum">
              <a:rPr lang="en-US" smtClean="0"/>
              <a:t>60</a:t>
            </a:fld>
            <a:endParaRPr lang="en-US"/>
          </a:p>
        </p:txBody>
      </p:sp>
    </p:spTree>
    <p:extLst>
      <p:ext uri="{BB962C8B-B14F-4D97-AF65-F5344CB8AC3E}">
        <p14:creationId xmlns:p14="http://schemas.microsoft.com/office/powerpoint/2010/main" val="22840430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778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88" indent="-181188">
              <a:buFont typeface="Arial" panose="020B0604020202020204" pitchFamily="34" charset="0"/>
              <a:buChar char="•"/>
            </a:pPr>
            <a:r>
              <a:rPr lang="en-AU"/>
              <a:t>16 single questions </a:t>
            </a:r>
          </a:p>
          <a:p>
            <a:pPr marL="181188" indent="-181188">
              <a:buFont typeface="Arial" panose="020B0604020202020204" pitchFamily="34" charset="0"/>
              <a:buChar char="•"/>
            </a:pPr>
            <a:r>
              <a:rPr lang="en-AU"/>
              <a:t>Q16 – Waterfall. A and B.</a:t>
            </a:r>
          </a:p>
          <a:p>
            <a:pPr marL="181188" indent="-181188">
              <a:buFont typeface="Arial" panose="020B0604020202020204" pitchFamily="34" charset="0"/>
              <a:buChar char="•"/>
            </a:pPr>
            <a:r>
              <a:rPr lang="en-AU"/>
              <a:t>6 water-themed movies</a:t>
            </a:r>
          </a:p>
          <a:p>
            <a:pPr marL="181188" indent="-181188">
              <a:buFont typeface="Arial" panose="020B0604020202020204" pitchFamily="34" charset="0"/>
              <a:buChar char="•"/>
            </a:pPr>
            <a:r>
              <a:rPr lang="en-AU"/>
              <a:t>TOTAL SCORE OUT OF 24</a:t>
            </a:r>
          </a:p>
        </p:txBody>
      </p:sp>
      <p:sp>
        <p:nvSpPr>
          <p:cNvPr id="4" name="Slide Number Placeholder 3"/>
          <p:cNvSpPr>
            <a:spLocks noGrp="1"/>
          </p:cNvSpPr>
          <p:nvPr>
            <p:ph type="sldNum" sz="quarter" idx="5"/>
          </p:nvPr>
        </p:nvSpPr>
        <p:spPr/>
        <p:txBody>
          <a:bodyPr/>
          <a:lstStyle/>
          <a:p>
            <a:fld id="{C45CDED5-53A0-4835-93AF-72C03F414E60}" type="slidenum">
              <a:rPr lang="en-AU" smtClean="0"/>
              <a:t>62</a:t>
            </a:fld>
            <a:endParaRPr lang="en-AU"/>
          </a:p>
        </p:txBody>
      </p:sp>
    </p:spTree>
    <p:extLst>
      <p:ext uri="{BB962C8B-B14F-4D97-AF65-F5344CB8AC3E}">
        <p14:creationId xmlns:p14="http://schemas.microsoft.com/office/powerpoint/2010/main" val="28619454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Invite sharing!</a:t>
            </a:r>
          </a:p>
        </p:txBody>
      </p:sp>
      <p:sp>
        <p:nvSpPr>
          <p:cNvPr id="4" name="Slide Number Placeholder 3"/>
          <p:cNvSpPr>
            <a:spLocks noGrp="1"/>
          </p:cNvSpPr>
          <p:nvPr>
            <p:ph type="sldNum" sz="quarter" idx="5"/>
          </p:nvPr>
        </p:nvSpPr>
        <p:spPr/>
        <p:txBody>
          <a:bodyPr/>
          <a:lstStyle/>
          <a:p>
            <a:fld id="{1FC92892-164F-224F-B854-FC8967546840}" type="slidenum">
              <a:rPr lang="en-US" smtClean="0"/>
              <a:t>63</a:t>
            </a:fld>
            <a:endParaRPr lang="en-US"/>
          </a:p>
        </p:txBody>
      </p:sp>
    </p:spTree>
    <p:extLst>
      <p:ext uri="{BB962C8B-B14F-4D97-AF65-F5344CB8AC3E}">
        <p14:creationId xmlns:p14="http://schemas.microsoft.com/office/powerpoint/2010/main" val="14873705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Introduce network: </a:t>
            </a:r>
          </a:p>
          <a:p>
            <a:r>
              <a:rPr lang="en-AU"/>
              <a:t>The</a:t>
            </a:r>
            <a:r>
              <a:rPr lang="en-AU" b="1"/>
              <a:t> purpose </a:t>
            </a:r>
            <a:r>
              <a:rPr lang="en-AU"/>
              <a:t>of this network is to connect AWA members who have a passion for driving increased water literacy and education in schools and the wider community. </a:t>
            </a:r>
          </a:p>
          <a:p>
            <a:r>
              <a:rPr lang="en-AU"/>
              <a:t>Through the sharing of knowledge and experience, the goal is to expand the scope, scale and impact of water education.  </a:t>
            </a:r>
          </a:p>
          <a:p>
            <a:endParaRPr lang="en-AU"/>
          </a:p>
          <a:p>
            <a:r>
              <a:rPr lang="en-AU"/>
              <a:t>The </a:t>
            </a:r>
            <a:r>
              <a:rPr lang="en-AU" b="1"/>
              <a:t>objectives</a:t>
            </a:r>
            <a:r>
              <a:rPr lang="en-AU"/>
              <a:t> of the Water Literacy &amp; Education Specialist Network are:  </a:t>
            </a:r>
          </a:p>
          <a:p>
            <a:r>
              <a:rPr lang="en-AU"/>
              <a:t>Connect AWA members with a passion for water literacy and education </a:t>
            </a:r>
          </a:p>
          <a:p>
            <a:r>
              <a:rPr lang="en-AU"/>
              <a:t>Share stories and best practices in water literacy programs </a:t>
            </a:r>
          </a:p>
          <a:p>
            <a:r>
              <a:rPr lang="en-AU"/>
              <a:t>Assist utilities, local councils and other organisations with the implementation of their water literacy programs </a:t>
            </a:r>
          </a:p>
          <a:p>
            <a:r>
              <a:rPr lang="en-AU"/>
              <a:t>Provide on-demand feedback on water literacy programs </a:t>
            </a:r>
          </a:p>
          <a:p>
            <a:r>
              <a:rPr lang="en-AU"/>
              <a:t>Connect the water community with schools </a:t>
            </a:r>
          </a:p>
          <a:p>
            <a:r>
              <a:rPr lang="en-AU"/>
              <a:t>Directly share water knowledge with schools and at community events </a:t>
            </a:r>
          </a:p>
          <a:p>
            <a:endParaRPr lang="en-AU"/>
          </a:p>
          <a:p>
            <a:r>
              <a:rPr lang="en-AU"/>
              <a:t>Thanks for playing!</a:t>
            </a:r>
          </a:p>
        </p:txBody>
      </p:sp>
      <p:sp>
        <p:nvSpPr>
          <p:cNvPr id="4" name="Slide Number Placeholder 3"/>
          <p:cNvSpPr>
            <a:spLocks noGrp="1"/>
          </p:cNvSpPr>
          <p:nvPr>
            <p:ph type="sldNum" sz="quarter" idx="5"/>
          </p:nvPr>
        </p:nvSpPr>
        <p:spPr/>
        <p:txBody>
          <a:bodyPr/>
          <a:lstStyle/>
          <a:p>
            <a:fld id="{1FC92892-164F-224F-B854-FC8967546840}" type="slidenum">
              <a:rPr lang="en-US" smtClean="0"/>
              <a:t>64</a:t>
            </a:fld>
            <a:endParaRPr lang="en-US"/>
          </a:p>
        </p:txBody>
      </p:sp>
    </p:spTree>
    <p:extLst>
      <p:ext uri="{BB962C8B-B14F-4D97-AF65-F5344CB8AC3E}">
        <p14:creationId xmlns:p14="http://schemas.microsoft.com/office/powerpoint/2010/main" val="142576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855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86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Set expectations for the Audience engagement.  Please request Audience to use the Q&amp;A function and reserve their direct questions to the speakers to the dedicated Q&amp;A segment at the end.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2D821-1588-4C0D-9E78-B6E44B4E7AF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82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DB5B-83CA-D3B7-C3B7-1BA0ED2B4B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B9978E8-CDDC-5911-FA32-4CAE0D702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AECB3FD-119D-E185-8737-2A99AE132681}"/>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FB5E5C9D-21D2-053B-4801-158533996E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9F53E6-A101-0427-2982-6269202AA101}"/>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1880879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ACCD1-0026-8E90-278E-AC81F90C587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835BE68-2A6F-DD59-363B-61BB95A0C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D856A22-1631-6323-5A9B-211DE3DF3E43}"/>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0FFBE3E9-1FF7-CB69-5B25-0CEBCCA5A6D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D997330-5B78-45D8-9C3E-519CB4EAA762}"/>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191103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781389-7718-CBA1-E99F-1339894FC1D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C1F57E9-C55E-FBC2-BA2F-D57758013A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65C56A3-A68D-D6E4-39A4-084BE67E0B62}"/>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ADD83158-0F2A-1021-4B10-C5F789E9D3E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3B366F-2B06-EB27-E427-C2074AA0955C}"/>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400637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20 Content – 3-Column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F44C-84C2-D141-AB18-A5AF6770D652}"/>
              </a:ext>
            </a:extLst>
          </p:cNvPr>
          <p:cNvSpPr>
            <a:spLocks noGrp="1"/>
          </p:cNvSpPr>
          <p:nvPr>
            <p:ph type="title"/>
          </p:nvPr>
        </p:nvSpPr>
        <p:spPr>
          <a:xfrm>
            <a:off x="803276" y="441326"/>
            <a:ext cx="10607224" cy="1249363"/>
          </a:xfrm>
        </p:spPr>
        <p:txBody>
          <a:bodyPr anchor="b"/>
          <a:lstStyle>
            <a:lvl1pPr>
              <a:defRPr>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817CB02-410D-9346-9098-AAB1EF132297}"/>
              </a:ext>
            </a:extLst>
          </p:cNvPr>
          <p:cNvSpPr>
            <a:spLocks noGrp="1"/>
          </p:cNvSpPr>
          <p:nvPr>
            <p:ph sz="half" idx="1"/>
          </p:nvPr>
        </p:nvSpPr>
        <p:spPr>
          <a:xfrm>
            <a:off x="803276" y="2707341"/>
            <a:ext cx="3250323" cy="346962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ubtitle 2">
            <a:extLst>
              <a:ext uri="{FF2B5EF4-FFF2-40B4-BE49-F238E27FC236}">
                <a16:creationId xmlns:a16="http://schemas.microsoft.com/office/drawing/2014/main" id="{752B32B5-67F4-3E45-87BD-48E4EC6B1F10}"/>
              </a:ext>
            </a:extLst>
          </p:cNvPr>
          <p:cNvSpPr>
            <a:spLocks noGrp="1"/>
          </p:cNvSpPr>
          <p:nvPr>
            <p:ph type="subTitle" idx="10"/>
          </p:nvPr>
        </p:nvSpPr>
        <p:spPr>
          <a:xfrm>
            <a:off x="825051" y="1846011"/>
            <a:ext cx="10585449" cy="466884"/>
          </a:xfrm>
          <a:prstGeom prst="rect">
            <a:avLst/>
          </a:prstGeom>
        </p:spPr>
        <p:txBody>
          <a:bodyPr lIns="0" tIns="0" rIns="0" bIns="0">
            <a:normAutofit/>
          </a:bodyPr>
          <a:lstStyle>
            <a:lvl1pPr marL="0" indent="0" algn="l">
              <a:buNone/>
              <a:defRPr sz="3200" b="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en-GB"/>
              <a:t>Click to edit Master subtitle style</a:t>
            </a:r>
            <a:endParaRPr lang="en-US"/>
          </a:p>
        </p:txBody>
      </p:sp>
      <p:sp>
        <p:nvSpPr>
          <p:cNvPr id="9" name="Content Placeholder 2">
            <a:extLst>
              <a:ext uri="{FF2B5EF4-FFF2-40B4-BE49-F238E27FC236}">
                <a16:creationId xmlns:a16="http://schemas.microsoft.com/office/drawing/2014/main" id="{3B086902-009A-4345-BB2C-65DCE5C650EC}"/>
              </a:ext>
            </a:extLst>
          </p:cNvPr>
          <p:cNvSpPr>
            <a:spLocks noGrp="1"/>
          </p:cNvSpPr>
          <p:nvPr>
            <p:ph sz="half" idx="11"/>
          </p:nvPr>
        </p:nvSpPr>
        <p:spPr>
          <a:xfrm>
            <a:off x="4470839" y="2707341"/>
            <a:ext cx="3250323" cy="346962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84EE9179-310D-9648-9D87-3E8D0E63D4A4}"/>
              </a:ext>
            </a:extLst>
          </p:cNvPr>
          <p:cNvSpPr>
            <a:spLocks noGrp="1"/>
          </p:cNvSpPr>
          <p:nvPr>
            <p:ph sz="half" idx="12"/>
          </p:nvPr>
        </p:nvSpPr>
        <p:spPr>
          <a:xfrm>
            <a:off x="8160176" y="2707341"/>
            <a:ext cx="3250323" cy="346962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9720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16 Content – 2-Column –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F44C-84C2-D141-AB18-A5AF6770D652}"/>
              </a:ext>
            </a:extLst>
          </p:cNvPr>
          <p:cNvSpPr>
            <a:spLocks noGrp="1"/>
          </p:cNvSpPr>
          <p:nvPr>
            <p:ph type="title"/>
          </p:nvPr>
        </p:nvSpPr>
        <p:spPr>
          <a:xfrm>
            <a:off x="803276" y="441326"/>
            <a:ext cx="10607224" cy="1249363"/>
          </a:xfrm>
        </p:spPr>
        <p:txBody>
          <a:bodyPr anchor="b"/>
          <a:lstStyle>
            <a:lvl1pPr>
              <a:defRPr>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817CB02-410D-9346-9098-AAB1EF132297}"/>
              </a:ext>
            </a:extLst>
          </p:cNvPr>
          <p:cNvSpPr>
            <a:spLocks noGrp="1"/>
          </p:cNvSpPr>
          <p:nvPr>
            <p:ph sz="half" idx="1"/>
          </p:nvPr>
        </p:nvSpPr>
        <p:spPr>
          <a:xfrm>
            <a:off x="803275" y="2707341"/>
            <a:ext cx="5059643" cy="3469622"/>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077DAC-F586-034A-AEDD-9AEEBCF14660}"/>
              </a:ext>
            </a:extLst>
          </p:cNvPr>
          <p:cNvSpPr>
            <a:spLocks noGrp="1"/>
          </p:cNvSpPr>
          <p:nvPr>
            <p:ph sz="half" idx="2"/>
          </p:nvPr>
        </p:nvSpPr>
        <p:spPr>
          <a:xfrm>
            <a:off x="6329082" y="2707341"/>
            <a:ext cx="5059643" cy="3469622"/>
          </a:xfrm>
          <a:prstGeom prst="rect">
            <a:avLst/>
          </a:prstGeom>
        </p:spPr>
        <p:txBody>
          <a:bodyPr/>
          <a:lstStyle>
            <a:lvl1pPr>
              <a:lnSpc>
                <a:spcPct val="100000"/>
              </a:lnSpc>
              <a:defRPr>
                <a:solidFill>
                  <a:schemeClr val="tx2"/>
                </a:solidFill>
              </a:defRPr>
            </a:lvl1pPr>
            <a:lvl2pPr>
              <a:lnSpc>
                <a:spcPct val="100000"/>
              </a:lnSpc>
              <a:defRPr>
                <a:solidFill>
                  <a:schemeClr val="tx2"/>
                </a:solidFill>
              </a:defRPr>
            </a:lvl2pPr>
            <a:lvl3pPr>
              <a:lnSpc>
                <a:spcPct val="100000"/>
              </a:lnSpc>
              <a:defRPr>
                <a:solidFill>
                  <a:schemeClr val="tx2"/>
                </a:solidFill>
              </a:defRPr>
            </a:lvl3pPr>
            <a:lvl4pPr>
              <a:lnSpc>
                <a:spcPct val="100000"/>
              </a:lnSpc>
              <a:defRPr>
                <a:solidFill>
                  <a:schemeClr val="tx2"/>
                </a:solidFill>
              </a:defRPr>
            </a:lvl4pPr>
            <a:lvl5pPr>
              <a:lnSpc>
                <a:spcPct val="100000"/>
              </a:lnSpc>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ubtitle 2">
            <a:extLst>
              <a:ext uri="{FF2B5EF4-FFF2-40B4-BE49-F238E27FC236}">
                <a16:creationId xmlns:a16="http://schemas.microsoft.com/office/drawing/2014/main" id="{752B32B5-67F4-3E45-87BD-48E4EC6B1F10}"/>
              </a:ext>
            </a:extLst>
          </p:cNvPr>
          <p:cNvSpPr>
            <a:spLocks noGrp="1"/>
          </p:cNvSpPr>
          <p:nvPr>
            <p:ph type="subTitle" idx="10"/>
          </p:nvPr>
        </p:nvSpPr>
        <p:spPr>
          <a:xfrm>
            <a:off x="825051" y="1846011"/>
            <a:ext cx="10585449" cy="466884"/>
          </a:xfrm>
          <a:prstGeom prst="rect">
            <a:avLst/>
          </a:prstGeom>
        </p:spPr>
        <p:txBody>
          <a:bodyPr lIns="0" tIns="0" rIns="0" bIns="0">
            <a:normAutofit/>
          </a:bodyPr>
          <a:lstStyle>
            <a:lvl1pPr marL="0" indent="0" algn="l">
              <a:buNone/>
              <a:defRPr sz="3200" b="0">
                <a:solidFill>
                  <a:schemeClr val="bg2"/>
                </a:solidFill>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2" indent="0" algn="ctr">
              <a:buNone/>
              <a:defRPr sz="1600"/>
            </a:lvl7pPr>
            <a:lvl8pPr marL="3199760" indent="0" algn="ctr">
              <a:buNone/>
              <a:defRPr sz="1600"/>
            </a:lvl8pPr>
            <a:lvl9pPr marL="3656869"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918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346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001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1.1 Charts – Blank – Medium Blu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1.2 Charts – Blank – Light Blu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2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1.3 Charts – Blank – Green">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1.4 Charts – Blank – 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F4E7-5024-C136-7C75-8E4D99CF787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87EAB1C-28C5-91DD-0ED7-4E031CF89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30ADA89-E143-3DDA-60B5-53EA0E26D8BF}"/>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8C8E59A7-8C56-7C8A-3680-1CD07540AEA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DF4AD85-D55B-32E3-5477-7FBCBE10E4F9}"/>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9857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9F999-E522-D3F6-925C-97080188A4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7C470943-4858-FF40-F6B7-76C8F4908D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25FFB0-A1BF-2720-9182-4C5154417BDD}"/>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91397882-3DD6-F788-DE3F-417CEF56C1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9433122-7A11-76B2-2336-D1A960DE64FB}"/>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4075961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EB1F6-7CB9-4A6B-02BF-FC8424FD8218}"/>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E0A4244-DE8E-E988-E99C-D230B8DA7B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BD98736-08A9-619A-5D63-D46B82ACAB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356967C-C0FE-F764-A058-1175D100F36B}"/>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1BFB9E32-8484-1552-409A-D755C9A7701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197E5C-F3C6-A48F-9D0A-688502B1D295}"/>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1543438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3168-6867-0890-20B2-5AFE4ADCC91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BFB30F3-C87B-507D-7C02-670CE8133F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D6035-DCFC-4D88-BCFF-3D2C6DCFC9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E0B4691B-DB21-2BDA-55C7-9944509B7E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ADD0AF-1CA4-1466-9899-F5FA01FACD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D01A1D9D-8094-C861-97E6-0628BB5C3AE6}"/>
              </a:ext>
            </a:extLst>
          </p:cNvPr>
          <p:cNvSpPr>
            <a:spLocks noGrp="1"/>
          </p:cNvSpPr>
          <p:nvPr>
            <p:ph type="dt" sz="half" idx="10"/>
          </p:nvPr>
        </p:nvSpPr>
        <p:spPr/>
        <p:txBody>
          <a:bodyPr/>
          <a:lstStyle/>
          <a:p>
            <a:endParaRPr lang="en-AU"/>
          </a:p>
        </p:txBody>
      </p:sp>
      <p:sp>
        <p:nvSpPr>
          <p:cNvPr id="8" name="Footer Placeholder 7">
            <a:extLst>
              <a:ext uri="{FF2B5EF4-FFF2-40B4-BE49-F238E27FC236}">
                <a16:creationId xmlns:a16="http://schemas.microsoft.com/office/drawing/2014/main" id="{3A40A1FC-BC1E-A2EA-4DED-B35965472CD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187C252-F186-B947-BC68-848CD175AE11}"/>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2321051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8A073-8712-0C96-9DE4-B2BF3E6F617C}"/>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507B8BDE-E6E1-590F-B67F-9B33D9EED954}"/>
              </a:ext>
            </a:extLst>
          </p:cNvPr>
          <p:cNvSpPr>
            <a:spLocks noGrp="1"/>
          </p:cNvSpPr>
          <p:nvPr>
            <p:ph type="dt" sz="half" idx="10"/>
          </p:nvPr>
        </p:nvSpPr>
        <p:spPr/>
        <p:txBody>
          <a:bodyPr/>
          <a:lstStyle/>
          <a:p>
            <a:endParaRPr lang="en-AU"/>
          </a:p>
        </p:txBody>
      </p:sp>
      <p:sp>
        <p:nvSpPr>
          <p:cNvPr id="4" name="Footer Placeholder 3">
            <a:extLst>
              <a:ext uri="{FF2B5EF4-FFF2-40B4-BE49-F238E27FC236}">
                <a16:creationId xmlns:a16="http://schemas.microsoft.com/office/drawing/2014/main" id="{53C2C66B-ADA4-BF93-EBCD-1F5A6C146C6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44FFABE-73B5-140F-4C45-B16859196287}"/>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37728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DF9FBC-F70B-76A7-7633-9BD23CE0EA6B}"/>
              </a:ext>
            </a:extLst>
          </p:cNvPr>
          <p:cNvSpPr>
            <a:spLocks noGrp="1"/>
          </p:cNvSpPr>
          <p:nvPr>
            <p:ph type="dt" sz="half" idx="10"/>
          </p:nvPr>
        </p:nvSpPr>
        <p:spPr/>
        <p:txBody>
          <a:bodyPr/>
          <a:lstStyle/>
          <a:p>
            <a:endParaRPr lang="en-AU"/>
          </a:p>
        </p:txBody>
      </p:sp>
      <p:sp>
        <p:nvSpPr>
          <p:cNvPr id="3" name="Footer Placeholder 2">
            <a:extLst>
              <a:ext uri="{FF2B5EF4-FFF2-40B4-BE49-F238E27FC236}">
                <a16:creationId xmlns:a16="http://schemas.microsoft.com/office/drawing/2014/main" id="{7A940B38-2E84-CBC7-F501-F032AE5B111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6BB6688-6734-AB02-DFC7-6808F1EBFD9E}"/>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1217592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EAF7F-D21E-E7B9-9425-6EC673B5A5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9AF5C78B-DD41-FB5F-EB61-D926727B79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539C37D8-9261-4195-F4CA-452232D4F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A90CEF-8805-996B-C52C-4C3FAFA75335}"/>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FFE28C09-D5B1-B837-5C92-ED5E318B16D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F0FFBBC-1D08-E0B7-921B-CD261F23FE14}"/>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2326607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2D0EB-F78C-FC04-754B-A722E46068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68B498A-747F-BC47-189A-477BE49A9B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26E5CED3-83B4-3A47-B435-DE54B69E0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006977-10EA-E0F9-E3F5-3EC2C740DFF2}"/>
              </a:ext>
            </a:extLst>
          </p:cNvPr>
          <p:cNvSpPr>
            <a:spLocks noGrp="1"/>
          </p:cNvSpPr>
          <p:nvPr>
            <p:ph type="dt" sz="half" idx="10"/>
          </p:nvPr>
        </p:nvSpPr>
        <p:spPr/>
        <p:txBody>
          <a:bodyPr/>
          <a:lstStyle/>
          <a:p>
            <a:endParaRPr lang="en-AU"/>
          </a:p>
        </p:txBody>
      </p:sp>
      <p:sp>
        <p:nvSpPr>
          <p:cNvPr id="6" name="Footer Placeholder 5">
            <a:extLst>
              <a:ext uri="{FF2B5EF4-FFF2-40B4-BE49-F238E27FC236}">
                <a16:creationId xmlns:a16="http://schemas.microsoft.com/office/drawing/2014/main" id="{9034EE71-7194-C099-787C-74C688E3058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6143412-CAFF-FF9B-0B60-7D72CAB2F604}"/>
              </a:ext>
            </a:extLst>
          </p:cNvPr>
          <p:cNvSpPr>
            <a:spLocks noGrp="1"/>
          </p:cNvSpPr>
          <p:nvPr>
            <p:ph type="sldNum" sz="quarter" idx="12"/>
          </p:nvPr>
        </p:nvSpPr>
        <p:spPr/>
        <p:txBody>
          <a:bodyPr/>
          <a:lstStyle/>
          <a:p>
            <a:fld id="{7E2450EC-EA13-45C0-ADB7-0235AC08C314}" type="slidenum">
              <a:rPr lang="en-AU" smtClean="0"/>
              <a:t>‹#›</a:t>
            </a:fld>
            <a:endParaRPr lang="en-AU"/>
          </a:p>
        </p:txBody>
      </p:sp>
    </p:spTree>
    <p:extLst>
      <p:ext uri="{BB962C8B-B14F-4D97-AF65-F5344CB8AC3E}">
        <p14:creationId xmlns:p14="http://schemas.microsoft.com/office/powerpoint/2010/main" val="4254494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3E5260-4C55-26F0-99AA-30ED99CDFB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BC8B0E9-9B07-0D2C-405B-59CC95F498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EA14A82-B788-45CE-DD1E-208175CB2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a:p>
        </p:txBody>
      </p:sp>
      <p:sp>
        <p:nvSpPr>
          <p:cNvPr id="5" name="Footer Placeholder 4">
            <a:extLst>
              <a:ext uri="{FF2B5EF4-FFF2-40B4-BE49-F238E27FC236}">
                <a16:creationId xmlns:a16="http://schemas.microsoft.com/office/drawing/2014/main" id="{BF45AF02-EF1F-CB3E-502D-6800C9F9F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A031654-FAB6-F4B5-DAB5-8CECAB0F4A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450EC-EA13-45C0-ADB7-0235AC08C314}" type="slidenum">
              <a:rPr lang="en-AU" smtClean="0"/>
              <a:t>‹#›</a:t>
            </a:fld>
            <a:endParaRPr lang="en-AU"/>
          </a:p>
        </p:txBody>
      </p:sp>
    </p:spTree>
    <p:extLst>
      <p:ext uri="{BB962C8B-B14F-4D97-AF65-F5344CB8AC3E}">
        <p14:creationId xmlns:p14="http://schemas.microsoft.com/office/powerpoint/2010/main" val="370606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5" r:id="rId14"/>
    <p:sldLayoutId id="2147483686"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9FDF04-27D4-2E44-AC66-823DD8B86C2B}"/>
              </a:ext>
            </a:extLst>
          </p:cNvPr>
          <p:cNvSpPr>
            <a:spLocks noGrp="1"/>
          </p:cNvSpPr>
          <p:nvPr>
            <p:ph type="title"/>
          </p:nvPr>
        </p:nvSpPr>
        <p:spPr>
          <a:xfrm>
            <a:off x="803276" y="441326"/>
            <a:ext cx="10585449" cy="12493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7" name="Text Placeholder 6">
            <a:extLst>
              <a:ext uri="{FF2B5EF4-FFF2-40B4-BE49-F238E27FC236}">
                <a16:creationId xmlns:a16="http://schemas.microsoft.com/office/drawing/2014/main" id="{BEB5B195-430B-4846-BBBC-EEE8F44F9864}"/>
              </a:ext>
            </a:extLst>
          </p:cNvPr>
          <p:cNvSpPr>
            <a:spLocks noGrp="1"/>
          </p:cNvSpPr>
          <p:nvPr>
            <p:ph type="body" idx="1"/>
          </p:nvPr>
        </p:nvSpPr>
        <p:spPr>
          <a:xfrm>
            <a:off x="803276" y="1825625"/>
            <a:ext cx="10585449" cy="437515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391542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217" rtl="0" eaLnBrk="1" latinLnBrk="0" hangingPunct="1">
        <a:lnSpc>
          <a:spcPct val="90000"/>
        </a:lnSpc>
        <a:spcBef>
          <a:spcPct val="0"/>
        </a:spcBef>
        <a:buNone/>
        <a:defRPr sz="4399" kern="1200">
          <a:solidFill>
            <a:schemeClr val="bg1"/>
          </a:solidFill>
          <a:latin typeface="+mj-lt"/>
          <a:ea typeface="+mj-ea"/>
          <a:cs typeface="+mj-cs"/>
        </a:defRPr>
      </a:lvl1pPr>
    </p:titleStyle>
    <p:bodyStyle>
      <a:lvl1pPr marL="228555" indent="-228555" algn="l" defTabSz="914217" rtl="0" eaLnBrk="1" latinLnBrk="0" hangingPunct="1">
        <a:lnSpc>
          <a:spcPct val="10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663" indent="-228555" algn="l" defTabSz="914217" rtl="0" eaLnBrk="1" latinLnBrk="0" hangingPunct="1">
        <a:lnSpc>
          <a:spcPct val="100000"/>
        </a:lnSpc>
        <a:spcBef>
          <a:spcPts val="500"/>
        </a:spcBef>
        <a:buFont typeface="Arial" panose="020B0604020202020204" pitchFamily="34" charset="0"/>
        <a:buChar char="•"/>
        <a:defRPr sz="2400" kern="1200">
          <a:solidFill>
            <a:schemeClr val="bg1"/>
          </a:solidFill>
          <a:latin typeface="+mn-lt"/>
          <a:ea typeface="+mn-ea"/>
          <a:cs typeface="+mn-cs"/>
        </a:defRPr>
      </a:lvl2pPr>
      <a:lvl3pPr marL="1142772" indent="-228555" algn="l" defTabSz="914217"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mn-cs"/>
        </a:defRPr>
      </a:lvl3pPr>
      <a:lvl4pPr marL="1599880" indent="-228555" algn="l" defTabSz="914217"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4pPr>
      <a:lvl5pPr marL="2056989" indent="-228555" algn="l" defTabSz="914217"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6">
          <p15:clr>
            <a:srgbClr val="F26B43"/>
          </p15:clr>
        </p15:guide>
        <p15:guide id="2" pos="1012">
          <p15:clr>
            <a:srgbClr val="F26B43"/>
          </p15:clr>
        </p15:guide>
        <p15:guide id="3" pos="14345">
          <p15:clr>
            <a:srgbClr val="F26B43"/>
          </p15:clr>
        </p15:guide>
        <p15:guide id="4" orient="horz" pos="78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5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jpeg"/><Relationship Id="rId21" Type="http://schemas.openxmlformats.org/officeDocument/2006/relationships/image" Target="../media/image47.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58.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5.jpeg"/><Relationship Id="rId21" Type="http://schemas.openxmlformats.org/officeDocument/2006/relationships/image" Target="../media/image47.pn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60.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62.jpe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
        <p:cNvGrpSpPr/>
        <p:nvPr/>
      </p:nvGrpSpPr>
      <p:grpSpPr>
        <a:xfrm>
          <a:off x="0" y="0"/>
          <a:ext cx="0" cy="0"/>
          <a:chOff x="0" y="0"/>
          <a:chExt cx="0" cy="0"/>
        </a:xfrm>
      </p:grpSpPr>
      <p:sp>
        <p:nvSpPr>
          <p:cNvPr id="38" name="Google Shape;38;ge586348059_0_0"/>
          <p:cNvSpPr txBox="1"/>
          <p:nvPr/>
        </p:nvSpPr>
        <p:spPr>
          <a:xfrm>
            <a:off x="6881930" y="220160"/>
            <a:ext cx="4127023" cy="1436364"/>
          </a:xfrm>
          <a:prstGeom prst="rect">
            <a:avLst/>
          </a:prstGeom>
          <a:solidFill>
            <a:schemeClr val="lt1"/>
          </a:solidFill>
          <a:ln>
            <a:noFill/>
          </a:ln>
        </p:spPr>
        <p:txBody>
          <a:bodyPr spcFirstLastPara="1" wrap="square" lIns="121900" tIns="60933" rIns="121900" bIns="60933" anchor="t" anchorCtr="0">
            <a:spAutoFit/>
          </a:bodyPr>
          <a:lstStyle/>
          <a:p>
            <a:pPr algn="ctr"/>
            <a:r>
              <a:rPr lang="en-US" sz="4267" b="1" dirty="0">
                <a:solidFill>
                  <a:srgbClr val="5481C1"/>
                </a:solidFill>
                <a:latin typeface="Arial"/>
                <a:ea typeface="Arial"/>
                <a:cs typeface="Arial"/>
                <a:sym typeface="Arial"/>
              </a:rPr>
              <a:t>Welcome!</a:t>
            </a:r>
            <a:endParaRPr lang="en-AU" sz="4267" dirty="0">
              <a:solidFill>
                <a:srgbClr val="5481C1"/>
              </a:solidFill>
              <a:latin typeface="Arial"/>
              <a:ea typeface="Arial"/>
              <a:cs typeface="Arial"/>
              <a:sym typeface="Arial"/>
            </a:endParaRPr>
          </a:p>
          <a:p>
            <a:pPr algn="ctr">
              <a:buSzPts val="6600"/>
            </a:pPr>
            <a:r>
              <a:rPr lang="en-AU" sz="4267" b="1" dirty="0">
                <a:solidFill>
                  <a:srgbClr val="5481C1"/>
                </a:solidFill>
                <a:latin typeface="Arial"/>
                <a:cs typeface="Arial"/>
                <a:sym typeface="Arial"/>
              </a:rPr>
              <a:t>Member Circle</a:t>
            </a:r>
            <a:endParaRPr sz="4267" b="1" dirty="0">
              <a:solidFill>
                <a:srgbClr val="5481C1"/>
              </a:solidFill>
              <a:latin typeface="Arial"/>
              <a:cs typeface="Arial"/>
            </a:endParaRPr>
          </a:p>
        </p:txBody>
      </p:sp>
      <p:sp>
        <p:nvSpPr>
          <p:cNvPr id="39" name="Google Shape;39;ge586348059_0_0"/>
          <p:cNvSpPr txBox="1"/>
          <p:nvPr/>
        </p:nvSpPr>
        <p:spPr>
          <a:xfrm>
            <a:off x="6881930" y="2925108"/>
            <a:ext cx="4229709" cy="2339047"/>
          </a:xfrm>
          <a:prstGeom prst="rect">
            <a:avLst/>
          </a:prstGeom>
          <a:solidFill>
            <a:schemeClr val="lt1"/>
          </a:solidFill>
          <a:ln>
            <a:noFill/>
          </a:ln>
        </p:spPr>
        <p:txBody>
          <a:bodyPr spcFirstLastPara="1" wrap="square" lIns="121900" tIns="60933" rIns="121900" bIns="60933" anchor="t" anchorCtr="0">
            <a:spAutoFit/>
          </a:bodyPr>
          <a:lstStyle/>
          <a:p>
            <a:pPr algn="ctr">
              <a:buClr>
                <a:srgbClr val="000000"/>
              </a:buClr>
              <a:buSzPts val="3600"/>
            </a:pPr>
            <a:r>
              <a:rPr lang="en-AU" sz="2400" dirty="0">
                <a:solidFill>
                  <a:srgbClr val="0070C0"/>
                </a:solidFill>
                <a:latin typeface="Arial"/>
                <a:ea typeface="Arial"/>
                <a:cs typeface="Arial"/>
                <a:sym typeface="Arial"/>
              </a:rPr>
              <a:t>Wat-er you know? quiz </a:t>
            </a:r>
            <a:r>
              <a:rPr lang="en-US" sz="2400" dirty="0">
                <a:solidFill>
                  <a:srgbClr val="0070C0"/>
                </a:solidFill>
                <a:latin typeface="Arial"/>
                <a:ea typeface="Arial"/>
                <a:cs typeface="Arial"/>
                <a:sym typeface="Arial"/>
              </a:rPr>
              <a:t>Think you know a thing or </a:t>
            </a:r>
            <a:br>
              <a:rPr lang="en-US" sz="2400" dirty="0">
                <a:solidFill>
                  <a:srgbClr val="0070C0"/>
                </a:solidFill>
                <a:latin typeface="Arial"/>
                <a:ea typeface="Arial"/>
                <a:cs typeface="Arial"/>
                <a:sym typeface="Arial"/>
              </a:rPr>
            </a:br>
            <a:r>
              <a:rPr lang="en-US" sz="2400" dirty="0">
                <a:solidFill>
                  <a:srgbClr val="0070C0"/>
                </a:solidFill>
                <a:latin typeface="Arial"/>
                <a:ea typeface="Arial"/>
                <a:cs typeface="Arial"/>
                <a:sym typeface="Arial"/>
              </a:rPr>
              <a:t>two about water? </a:t>
            </a:r>
            <a:br>
              <a:rPr lang="en-US" sz="2400" dirty="0">
                <a:solidFill>
                  <a:srgbClr val="0070C0"/>
                </a:solidFill>
                <a:latin typeface="Arial"/>
                <a:ea typeface="Arial"/>
                <a:cs typeface="Arial"/>
                <a:sym typeface="Arial"/>
              </a:rPr>
            </a:br>
            <a:br>
              <a:rPr lang="en-US" sz="2400" dirty="0">
                <a:solidFill>
                  <a:srgbClr val="0070C0"/>
                </a:solidFill>
                <a:latin typeface="Arial"/>
                <a:ea typeface="Arial"/>
                <a:cs typeface="Arial"/>
                <a:sym typeface="Arial"/>
              </a:rPr>
            </a:br>
            <a:r>
              <a:rPr lang="en-US" sz="2400" dirty="0">
                <a:solidFill>
                  <a:srgbClr val="0070C0"/>
                </a:solidFill>
                <a:latin typeface="Arial"/>
                <a:ea typeface="Arial"/>
                <a:cs typeface="Arial"/>
                <a:sym typeface="Arial"/>
              </a:rPr>
              <a:t>Test your knowledge and be crowned a water x-spurt! </a:t>
            </a:r>
            <a:endParaRPr sz="2400" dirty="0">
              <a:solidFill>
                <a:srgbClr val="0070C0"/>
              </a:solidFill>
              <a:latin typeface="Arial"/>
              <a:ea typeface="Arial"/>
              <a:cs typeface="Arial"/>
              <a:sym typeface="Arial"/>
            </a:endParaRPr>
          </a:p>
        </p:txBody>
      </p:sp>
      <p:sp>
        <p:nvSpPr>
          <p:cNvPr id="5" name="TextBox 4">
            <a:extLst>
              <a:ext uri="{FF2B5EF4-FFF2-40B4-BE49-F238E27FC236}">
                <a16:creationId xmlns:a16="http://schemas.microsoft.com/office/drawing/2014/main" id="{C1D4D582-DB9F-4520-9B5E-E31760E68671}"/>
              </a:ext>
            </a:extLst>
          </p:cNvPr>
          <p:cNvSpPr txBox="1"/>
          <p:nvPr/>
        </p:nvSpPr>
        <p:spPr>
          <a:xfrm>
            <a:off x="6260784" y="1655373"/>
            <a:ext cx="5472000" cy="1077218"/>
          </a:xfrm>
          <a:prstGeom prst="rect">
            <a:avLst/>
          </a:prstGeom>
          <a:noFill/>
        </p:spPr>
        <p:txBody>
          <a:bodyPr wrap="square">
            <a:spAutoFit/>
          </a:bodyPr>
          <a:lstStyle/>
          <a:p>
            <a:pPr algn="ctr"/>
            <a:r>
              <a:rPr lang="en-US" sz="3200" b="1" i="1" dirty="0">
                <a:solidFill>
                  <a:schemeClr val="accent2">
                    <a:lumMod val="60000"/>
                    <a:lumOff val="40000"/>
                  </a:schemeClr>
                </a:solidFill>
                <a:latin typeface="Arial" panose="020B0604020202020204" pitchFamily="34" charset="0"/>
              </a:rPr>
              <a:t>Water Literacy and Education</a:t>
            </a:r>
            <a:endParaRPr lang="en-AU" sz="3200" dirty="0">
              <a:solidFill>
                <a:schemeClr val="accent2">
                  <a:lumMod val="60000"/>
                  <a:lumOff val="40000"/>
                </a:schemeClr>
              </a:solidFill>
            </a:endParaRPr>
          </a:p>
        </p:txBody>
      </p:sp>
      <p:pic>
        <p:nvPicPr>
          <p:cNvPr id="2" name="Picture 1">
            <a:extLst>
              <a:ext uri="{FF2B5EF4-FFF2-40B4-BE49-F238E27FC236}">
                <a16:creationId xmlns:a16="http://schemas.microsoft.com/office/drawing/2014/main" id="{54B8F800-A79A-39BB-E546-6837607363F1}"/>
              </a:ext>
            </a:extLst>
          </p:cNvPr>
          <p:cNvPicPr>
            <a:picLocks noChangeAspect="1"/>
          </p:cNvPicPr>
          <p:nvPr/>
        </p:nvPicPr>
        <p:blipFill>
          <a:blip r:embed="rId3"/>
          <a:stretch>
            <a:fillRect/>
          </a:stretch>
        </p:blipFill>
        <p:spPr>
          <a:xfrm>
            <a:off x="-21336" y="0"/>
            <a:ext cx="6117336" cy="6858000"/>
          </a:xfrm>
          <a:prstGeom prst="rect">
            <a:avLst/>
          </a:prstGeom>
        </p:spPr>
      </p:pic>
      <p:sp>
        <p:nvSpPr>
          <p:cNvPr id="3" name="TextBox 2">
            <a:extLst>
              <a:ext uri="{FF2B5EF4-FFF2-40B4-BE49-F238E27FC236}">
                <a16:creationId xmlns:a16="http://schemas.microsoft.com/office/drawing/2014/main" id="{4FCC61EB-073E-F6FC-AFCC-571E7CE2E27B}"/>
              </a:ext>
            </a:extLst>
          </p:cNvPr>
          <p:cNvSpPr txBox="1"/>
          <p:nvPr/>
        </p:nvSpPr>
        <p:spPr>
          <a:xfrm>
            <a:off x="6260784" y="6145711"/>
            <a:ext cx="5472000" cy="379656"/>
          </a:xfrm>
          <a:prstGeom prst="rect">
            <a:avLst/>
          </a:prstGeom>
          <a:noFill/>
        </p:spPr>
        <p:txBody>
          <a:bodyPr wrap="square">
            <a:spAutoFit/>
          </a:bodyPr>
          <a:lstStyle/>
          <a:p>
            <a:pPr algn="ctr"/>
            <a:r>
              <a:rPr lang="en-US" sz="1867" b="1" i="1" dirty="0">
                <a:solidFill>
                  <a:schemeClr val="accent2">
                    <a:lumMod val="60000"/>
                    <a:lumOff val="40000"/>
                  </a:schemeClr>
                </a:solidFill>
                <a:latin typeface="Arial" panose="020B0604020202020204" pitchFamily="34" charset="0"/>
              </a:rPr>
              <a:t>Monday 16 October | 12pm</a:t>
            </a:r>
            <a:endParaRPr lang="en-AU" sz="1867" dirty="0">
              <a:solidFill>
                <a:schemeClr val="accent2">
                  <a:lumMod val="60000"/>
                  <a:lumOff val="4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8940EDD-825A-B39B-D89F-4F82A0896171}"/>
              </a:ext>
            </a:extLst>
          </p:cNvPr>
          <p:cNvSpPr txBox="1">
            <a:spLocks/>
          </p:cNvSpPr>
          <p:nvPr/>
        </p:nvSpPr>
        <p:spPr>
          <a:xfrm>
            <a:off x="1313638" y="611447"/>
            <a:ext cx="10607224" cy="1249363"/>
          </a:xfrm>
          <a:prstGeom prst="rect">
            <a:avLst/>
          </a:prstGeom>
          <a:solidFill>
            <a:srgbClr val="27BAA6"/>
          </a:solidFill>
          <a:ln>
            <a:solidFill>
              <a:srgbClr val="27BAA6"/>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2</a:t>
            </a:r>
          </a:p>
        </p:txBody>
      </p:sp>
      <p:sp>
        <p:nvSpPr>
          <p:cNvPr id="7" name="Content Placeholder 2">
            <a:extLst>
              <a:ext uri="{FF2B5EF4-FFF2-40B4-BE49-F238E27FC236}">
                <a16:creationId xmlns:a16="http://schemas.microsoft.com/office/drawing/2014/main" id="{1F3B61E6-A620-0803-BC2F-A056461515F7}"/>
              </a:ext>
            </a:extLst>
          </p:cNvPr>
          <p:cNvSpPr txBox="1">
            <a:spLocks/>
          </p:cNvSpPr>
          <p:nvPr/>
        </p:nvSpPr>
        <p:spPr>
          <a:xfrm>
            <a:off x="1313637" y="2877462"/>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How many people in the world do not have access to safe drinking water services?</a:t>
            </a:r>
          </a:p>
        </p:txBody>
      </p:sp>
      <p:sp>
        <p:nvSpPr>
          <p:cNvPr id="8" name="Content Placeholder 3">
            <a:extLst>
              <a:ext uri="{FF2B5EF4-FFF2-40B4-BE49-F238E27FC236}">
                <a16:creationId xmlns:a16="http://schemas.microsoft.com/office/drawing/2014/main" id="{1DD59121-0E8D-0C9C-B2D1-838176D6F1A1}"/>
              </a:ext>
            </a:extLst>
          </p:cNvPr>
          <p:cNvSpPr txBox="1">
            <a:spLocks/>
          </p:cNvSpPr>
          <p:nvPr/>
        </p:nvSpPr>
        <p:spPr>
          <a:xfrm>
            <a:off x="6839444" y="2877462"/>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nn-NO" dirty="0">
                <a:solidFill>
                  <a:srgbClr val="102B4E"/>
                </a:solidFill>
              </a:rPr>
              <a:t>100 million</a:t>
            </a:r>
          </a:p>
          <a:p>
            <a:pPr marL="457200" indent="-457200">
              <a:buFont typeface="Arial" panose="020B0604020202020204" pitchFamily="34" charset="0"/>
              <a:buAutoNum type="alphaUcPeriod"/>
            </a:pPr>
            <a:r>
              <a:rPr lang="nn-NO" dirty="0">
                <a:solidFill>
                  <a:srgbClr val="102B4E"/>
                </a:solidFill>
              </a:rPr>
              <a:t>1 billion</a:t>
            </a:r>
          </a:p>
          <a:p>
            <a:pPr marL="457200" indent="-457200">
              <a:buFont typeface="Arial" panose="020B0604020202020204" pitchFamily="34" charset="0"/>
              <a:buAutoNum type="alphaUcPeriod"/>
            </a:pPr>
            <a:r>
              <a:rPr lang="nn-NO" dirty="0">
                <a:solidFill>
                  <a:srgbClr val="102B4E"/>
                </a:solidFill>
                <a:highlight>
                  <a:srgbClr val="009AD7"/>
                </a:highlight>
              </a:rPr>
              <a:t>2 billion</a:t>
            </a:r>
          </a:p>
          <a:p>
            <a:pPr marL="457200" indent="-457200">
              <a:buFont typeface="Arial" panose="020B0604020202020204" pitchFamily="34" charset="0"/>
              <a:buAutoNum type="alphaUcPeriod"/>
            </a:pPr>
            <a:r>
              <a:rPr lang="nn-NO" dirty="0">
                <a:solidFill>
                  <a:srgbClr val="102B4E"/>
                </a:solidFill>
              </a:rPr>
              <a:t>5 billion</a:t>
            </a:r>
          </a:p>
          <a:p>
            <a:pPr marL="0" indent="0">
              <a:buFont typeface="Arial" panose="020B0604020202020204" pitchFamily="34" charset="0"/>
              <a:buNone/>
            </a:pPr>
            <a:endParaRPr lang="en-AU" dirty="0"/>
          </a:p>
        </p:txBody>
      </p:sp>
      <p:sp>
        <p:nvSpPr>
          <p:cNvPr id="9" name="Subtitle 4">
            <a:extLst>
              <a:ext uri="{FF2B5EF4-FFF2-40B4-BE49-F238E27FC236}">
                <a16:creationId xmlns:a16="http://schemas.microsoft.com/office/drawing/2014/main" id="{62C90AA1-4E50-A3C1-5593-25EDAEE8EDD8}"/>
              </a:ext>
            </a:extLst>
          </p:cNvPr>
          <p:cNvSpPr txBox="1">
            <a:spLocks/>
          </p:cNvSpPr>
          <p:nvPr/>
        </p:nvSpPr>
        <p:spPr>
          <a:xfrm>
            <a:off x="1335413" y="2016132"/>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27BAA6"/>
                </a:solidFill>
              </a:rPr>
              <a:t>Topic: Access to drinking water services</a:t>
            </a:r>
          </a:p>
        </p:txBody>
      </p:sp>
      <p:pic>
        <p:nvPicPr>
          <p:cNvPr id="10" name="Picture 9">
            <a:extLst>
              <a:ext uri="{FF2B5EF4-FFF2-40B4-BE49-F238E27FC236}">
                <a16:creationId xmlns:a16="http://schemas.microsoft.com/office/drawing/2014/main" id="{6599A9F8-A9A1-9735-51CE-CBD789B51792}"/>
              </a:ext>
            </a:extLst>
          </p:cNvPr>
          <p:cNvPicPr>
            <a:picLocks noChangeAspect="1"/>
          </p:cNvPicPr>
          <p:nvPr/>
        </p:nvPicPr>
        <p:blipFill>
          <a:blip r:embed="rId3"/>
          <a:stretch>
            <a:fillRect/>
          </a:stretch>
        </p:blipFill>
        <p:spPr>
          <a:xfrm>
            <a:off x="1336442" y="4303130"/>
            <a:ext cx="3842285" cy="2554870"/>
          </a:xfrm>
          <a:prstGeom prst="rect">
            <a:avLst/>
          </a:prstGeom>
        </p:spPr>
      </p:pic>
    </p:spTree>
    <p:extLst>
      <p:ext uri="{BB962C8B-B14F-4D97-AF65-F5344CB8AC3E}">
        <p14:creationId xmlns:p14="http://schemas.microsoft.com/office/powerpoint/2010/main" val="715381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79B192-298C-759D-7329-DD469CA58626}"/>
              </a:ext>
            </a:extLst>
          </p:cNvPr>
          <p:cNvSpPr txBox="1">
            <a:spLocks/>
          </p:cNvSpPr>
          <p:nvPr/>
        </p:nvSpPr>
        <p:spPr>
          <a:xfrm>
            <a:off x="1026560" y="1122363"/>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3</a:t>
            </a:r>
          </a:p>
        </p:txBody>
      </p:sp>
      <p:sp>
        <p:nvSpPr>
          <p:cNvPr id="7" name="Content Placeholder 2">
            <a:extLst>
              <a:ext uri="{FF2B5EF4-FFF2-40B4-BE49-F238E27FC236}">
                <a16:creationId xmlns:a16="http://schemas.microsoft.com/office/drawing/2014/main" id="{7019086C-6E9D-B8AE-8D81-0C5966541E7D}"/>
              </a:ext>
            </a:extLst>
          </p:cNvPr>
          <p:cNvSpPr txBox="1">
            <a:spLocks/>
          </p:cNvSpPr>
          <p:nvPr/>
        </p:nvSpPr>
        <p:spPr>
          <a:xfrm>
            <a:off x="1026559" y="3388378"/>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What/who is the largest consumer of distributed water in Australia?</a:t>
            </a:r>
          </a:p>
          <a:p>
            <a:pPr marL="0" indent="0">
              <a:buFont typeface="Arial" panose="020B0604020202020204" pitchFamily="34" charset="0"/>
              <a:buNone/>
            </a:pPr>
            <a:r>
              <a:rPr lang="en-AU" sz="2000" i="1">
                <a:solidFill>
                  <a:srgbClr val="102B4E"/>
                </a:solidFill>
              </a:rPr>
              <a:t>Distributed water is provided by the water supply industry.</a:t>
            </a:r>
            <a:endParaRPr lang="en-AU" sz="2000" i="1"/>
          </a:p>
        </p:txBody>
      </p:sp>
      <p:sp>
        <p:nvSpPr>
          <p:cNvPr id="8" name="Content Placeholder 3">
            <a:extLst>
              <a:ext uri="{FF2B5EF4-FFF2-40B4-BE49-F238E27FC236}">
                <a16:creationId xmlns:a16="http://schemas.microsoft.com/office/drawing/2014/main" id="{7F472AF1-94F7-F0EF-6AEB-EFA182DF0625}"/>
              </a:ext>
            </a:extLst>
          </p:cNvPr>
          <p:cNvSpPr txBox="1">
            <a:spLocks/>
          </p:cNvSpPr>
          <p:nvPr/>
        </p:nvSpPr>
        <p:spPr>
          <a:xfrm>
            <a:off x="6552366" y="3388378"/>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en-AU"/>
              <a:t>Households</a:t>
            </a:r>
          </a:p>
          <a:p>
            <a:pPr marL="514350" indent="-514350">
              <a:buFont typeface="Arial" panose="020B0604020202020204" pitchFamily="34" charset="0"/>
              <a:buAutoNum type="alphaUcPeriod"/>
            </a:pPr>
            <a:r>
              <a:rPr lang="en-AU"/>
              <a:t>Agriculture</a:t>
            </a:r>
          </a:p>
          <a:p>
            <a:pPr marL="514350" indent="-514350">
              <a:buFont typeface="Arial" panose="020B0604020202020204" pitchFamily="34" charset="0"/>
              <a:buAutoNum type="alphaUcPeriod"/>
            </a:pPr>
            <a:r>
              <a:rPr lang="en-AU"/>
              <a:t>Mining</a:t>
            </a:r>
          </a:p>
          <a:p>
            <a:pPr marL="514350" indent="-514350">
              <a:buFont typeface="Arial" panose="020B0604020202020204" pitchFamily="34" charset="0"/>
              <a:buAutoNum type="alphaUcPeriod"/>
            </a:pPr>
            <a:r>
              <a:rPr lang="en-AU"/>
              <a:t>Industry</a:t>
            </a:r>
          </a:p>
        </p:txBody>
      </p:sp>
      <p:sp>
        <p:nvSpPr>
          <p:cNvPr id="9" name="Subtitle 4">
            <a:extLst>
              <a:ext uri="{FF2B5EF4-FFF2-40B4-BE49-F238E27FC236}">
                <a16:creationId xmlns:a16="http://schemas.microsoft.com/office/drawing/2014/main" id="{2C5CE1F1-F1E3-A617-AD6B-F4847C808B2E}"/>
              </a:ext>
            </a:extLst>
          </p:cNvPr>
          <p:cNvSpPr txBox="1">
            <a:spLocks/>
          </p:cNvSpPr>
          <p:nvPr/>
        </p:nvSpPr>
        <p:spPr>
          <a:xfrm>
            <a:off x="1048335" y="2527048"/>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Water users </a:t>
            </a:r>
          </a:p>
        </p:txBody>
      </p:sp>
      <p:pic>
        <p:nvPicPr>
          <p:cNvPr id="10" name="Picture 4" descr="Why you should market to households as well as individuals - and how to do  it | MyCustomer">
            <a:extLst>
              <a:ext uri="{FF2B5EF4-FFF2-40B4-BE49-F238E27FC236}">
                <a16:creationId xmlns:a16="http://schemas.microsoft.com/office/drawing/2014/main" id="{CD642580-5ADB-8CE0-48BB-7A04D1A7C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0" t="28452" r="42833" b="22455"/>
          <a:stretch/>
        </p:blipFill>
        <p:spPr bwMode="auto">
          <a:xfrm>
            <a:off x="9166317" y="3150863"/>
            <a:ext cx="2467467" cy="252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695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649438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79B192-298C-759D-7329-DD469CA58626}"/>
              </a:ext>
            </a:extLst>
          </p:cNvPr>
          <p:cNvSpPr txBox="1">
            <a:spLocks/>
          </p:cNvSpPr>
          <p:nvPr/>
        </p:nvSpPr>
        <p:spPr>
          <a:xfrm>
            <a:off x="1026560" y="1122363"/>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3</a:t>
            </a:r>
          </a:p>
        </p:txBody>
      </p:sp>
      <p:sp>
        <p:nvSpPr>
          <p:cNvPr id="7" name="Content Placeholder 2">
            <a:extLst>
              <a:ext uri="{FF2B5EF4-FFF2-40B4-BE49-F238E27FC236}">
                <a16:creationId xmlns:a16="http://schemas.microsoft.com/office/drawing/2014/main" id="{7019086C-6E9D-B8AE-8D81-0C5966541E7D}"/>
              </a:ext>
            </a:extLst>
          </p:cNvPr>
          <p:cNvSpPr txBox="1">
            <a:spLocks/>
          </p:cNvSpPr>
          <p:nvPr/>
        </p:nvSpPr>
        <p:spPr>
          <a:xfrm>
            <a:off x="1026559" y="3388378"/>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What/who is the largest consumer of distributed water in Australia?</a:t>
            </a:r>
          </a:p>
          <a:p>
            <a:pPr marL="0" indent="0">
              <a:buFont typeface="Arial" panose="020B0604020202020204" pitchFamily="34" charset="0"/>
              <a:buNone/>
            </a:pPr>
            <a:r>
              <a:rPr lang="en-AU" sz="2000" i="1">
                <a:solidFill>
                  <a:srgbClr val="102B4E"/>
                </a:solidFill>
              </a:rPr>
              <a:t>Distributed water is provided by the water supply industry.</a:t>
            </a:r>
            <a:endParaRPr lang="en-AU" sz="2000" i="1"/>
          </a:p>
        </p:txBody>
      </p:sp>
      <p:sp>
        <p:nvSpPr>
          <p:cNvPr id="8" name="Content Placeholder 3">
            <a:extLst>
              <a:ext uri="{FF2B5EF4-FFF2-40B4-BE49-F238E27FC236}">
                <a16:creationId xmlns:a16="http://schemas.microsoft.com/office/drawing/2014/main" id="{7F472AF1-94F7-F0EF-6AEB-EFA182DF0625}"/>
              </a:ext>
            </a:extLst>
          </p:cNvPr>
          <p:cNvSpPr txBox="1">
            <a:spLocks/>
          </p:cNvSpPr>
          <p:nvPr/>
        </p:nvSpPr>
        <p:spPr>
          <a:xfrm>
            <a:off x="6552366" y="3388378"/>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en-AU" dirty="0"/>
              <a:t>Households</a:t>
            </a:r>
          </a:p>
          <a:p>
            <a:pPr marL="514350" indent="-514350">
              <a:buFont typeface="Arial" panose="020B0604020202020204" pitchFamily="34" charset="0"/>
              <a:buAutoNum type="alphaUcPeriod"/>
            </a:pPr>
            <a:r>
              <a:rPr lang="en-AU" dirty="0">
                <a:highlight>
                  <a:srgbClr val="009AD7"/>
                </a:highlight>
              </a:rPr>
              <a:t>Agriculture</a:t>
            </a:r>
          </a:p>
          <a:p>
            <a:pPr marL="514350" indent="-514350">
              <a:buFont typeface="Arial" panose="020B0604020202020204" pitchFamily="34" charset="0"/>
              <a:buAutoNum type="alphaUcPeriod"/>
            </a:pPr>
            <a:r>
              <a:rPr lang="en-AU" dirty="0"/>
              <a:t>Mining</a:t>
            </a:r>
          </a:p>
          <a:p>
            <a:pPr marL="514350" indent="-514350">
              <a:buFont typeface="Arial" panose="020B0604020202020204" pitchFamily="34" charset="0"/>
              <a:buAutoNum type="alphaUcPeriod"/>
            </a:pPr>
            <a:r>
              <a:rPr lang="en-AU" dirty="0"/>
              <a:t>Industry</a:t>
            </a:r>
          </a:p>
        </p:txBody>
      </p:sp>
      <p:sp>
        <p:nvSpPr>
          <p:cNvPr id="9" name="Subtitle 4">
            <a:extLst>
              <a:ext uri="{FF2B5EF4-FFF2-40B4-BE49-F238E27FC236}">
                <a16:creationId xmlns:a16="http://schemas.microsoft.com/office/drawing/2014/main" id="{2C5CE1F1-F1E3-A617-AD6B-F4847C808B2E}"/>
              </a:ext>
            </a:extLst>
          </p:cNvPr>
          <p:cNvSpPr txBox="1">
            <a:spLocks/>
          </p:cNvSpPr>
          <p:nvPr/>
        </p:nvSpPr>
        <p:spPr>
          <a:xfrm>
            <a:off x="1048335" y="2527048"/>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Water users </a:t>
            </a:r>
          </a:p>
        </p:txBody>
      </p:sp>
      <p:pic>
        <p:nvPicPr>
          <p:cNvPr id="10" name="Picture 4" descr="Why you should market to households as well as individuals - and how to do  it | MyCustomer">
            <a:extLst>
              <a:ext uri="{FF2B5EF4-FFF2-40B4-BE49-F238E27FC236}">
                <a16:creationId xmlns:a16="http://schemas.microsoft.com/office/drawing/2014/main" id="{CD642580-5ADB-8CE0-48BB-7A04D1A7C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400" t="28452" r="42833" b="22455"/>
          <a:stretch/>
        </p:blipFill>
        <p:spPr bwMode="auto">
          <a:xfrm>
            <a:off x="9166317" y="3150863"/>
            <a:ext cx="2467467" cy="252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49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C9F0-81F2-1DE5-AF2F-6EA13847B18B}"/>
              </a:ext>
            </a:extLst>
          </p:cNvPr>
          <p:cNvSpPr txBox="1">
            <a:spLocks/>
          </p:cNvSpPr>
          <p:nvPr/>
        </p:nvSpPr>
        <p:spPr>
          <a:xfrm>
            <a:off x="1377434" y="505121"/>
            <a:ext cx="10607224" cy="1249363"/>
          </a:xfrm>
          <a:prstGeom prst="rect">
            <a:avLst/>
          </a:prstGeom>
          <a:solidFill>
            <a:srgbClr val="27BAA6"/>
          </a:solidFill>
          <a:ln>
            <a:solidFill>
              <a:srgbClr val="27BAA6"/>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4</a:t>
            </a:r>
          </a:p>
        </p:txBody>
      </p:sp>
      <p:sp>
        <p:nvSpPr>
          <p:cNvPr id="3" name="Content Placeholder 2">
            <a:extLst>
              <a:ext uri="{FF2B5EF4-FFF2-40B4-BE49-F238E27FC236}">
                <a16:creationId xmlns:a16="http://schemas.microsoft.com/office/drawing/2014/main" id="{51E843D5-CEDA-EA34-3E52-B74BDA748B69}"/>
              </a:ext>
            </a:extLst>
          </p:cNvPr>
          <p:cNvSpPr txBox="1">
            <a:spLocks/>
          </p:cNvSpPr>
          <p:nvPr/>
        </p:nvSpPr>
        <p:spPr>
          <a:xfrm>
            <a:off x="1377433" y="2771136"/>
            <a:ext cx="480669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Which area of Australia provides higher opportunities and ideal conditions for wave energy?</a:t>
            </a:r>
            <a:endParaRPr lang="en-AU"/>
          </a:p>
        </p:txBody>
      </p:sp>
      <p:sp>
        <p:nvSpPr>
          <p:cNvPr id="4" name="Content Placeholder 3">
            <a:extLst>
              <a:ext uri="{FF2B5EF4-FFF2-40B4-BE49-F238E27FC236}">
                <a16:creationId xmlns:a16="http://schemas.microsoft.com/office/drawing/2014/main" id="{FCBC175F-55B5-6DD9-F0BB-3F957505E98C}"/>
              </a:ext>
            </a:extLst>
          </p:cNvPr>
          <p:cNvSpPr txBox="1">
            <a:spLocks/>
          </p:cNvSpPr>
          <p:nvPr/>
        </p:nvSpPr>
        <p:spPr>
          <a:xfrm>
            <a:off x="6903240" y="2771136"/>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pt-BR"/>
              <a:t>North Coast</a:t>
            </a:r>
          </a:p>
          <a:p>
            <a:pPr marL="514350" indent="-514350">
              <a:buFont typeface="Arial" panose="020B0604020202020204" pitchFamily="34" charset="0"/>
              <a:buAutoNum type="alphaUcPeriod"/>
            </a:pPr>
            <a:r>
              <a:rPr lang="pt-BR"/>
              <a:t>East Coast</a:t>
            </a:r>
          </a:p>
          <a:p>
            <a:pPr marL="514350" indent="-514350">
              <a:buFont typeface="Arial" panose="020B0604020202020204" pitchFamily="34" charset="0"/>
              <a:buAutoNum type="alphaUcPeriod"/>
            </a:pPr>
            <a:r>
              <a:rPr lang="pt-BR"/>
              <a:t>South Coast</a:t>
            </a:r>
          </a:p>
          <a:p>
            <a:pPr marL="514350" indent="-514350">
              <a:buFont typeface="Arial" panose="020B0604020202020204" pitchFamily="34" charset="0"/>
              <a:buAutoNum type="alphaUcPeriod"/>
            </a:pPr>
            <a:r>
              <a:rPr lang="pt-BR"/>
              <a:t>West Coast</a:t>
            </a:r>
          </a:p>
        </p:txBody>
      </p:sp>
      <p:sp>
        <p:nvSpPr>
          <p:cNvPr id="5" name="Subtitle 4">
            <a:extLst>
              <a:ext uri="{FF2B5EF4-FFF2-40B4-BE49-F238E27FC236}">
                <a16:creationId xmlns:a16="http://schemas.microsoft.com/office/drawing/2014/main" id="{4A6813F7-5828-85ED-FC84-4909E8AC51FB}"/>
              </a:ext>
            </a:extLst>
          </p:cNvPr>
          <p:cNvSpPr txBox="1">
            <a:spLocks/>
          </p:cNvSpPr>
          <p:nvPr/>
        </p:nvSpPr>
        <p:spPr>
          <a:xfrm>
            <a:off x="1399209" y="1909806"/>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27BAA6"/>
                </a:solidFill>
              </a:rPr>
              <a:t>Topic: Wave energy</a:t>
            </a:r>
          </a:p>
        </p:txBody>
      </p:sp>
      <p:pic>
        <p:nvPicPr>
          <p:cNvPr id="11" name="Picture 10">
            <a:extLst>
              <a:ext uri="{FF2B5EF4-FFF2-40B4-BE49-F238E27FC236}">
                <a16:creationId xmlns:a16="http://schemas.microsoft.com/office/drawing/2014/main" id="{F94D9A0E-BC0D-AC7D-48F1-72D564097281}"/>
              </a:ext>
            </a:extLst>
          </p:cNvPr>
          <p:cNvPicPr>
            <a:picLocks noChangeAspect="1"/>
          </p:cNvPicPr>
          <p:nvPr/>
        </p:nvPicPr>
        <p:blipFill>
          <a:blip r:embed="rId3"/>
          <a:stretch>
            <a:fillRect/>
          </a:stretch>
        </p:blipFill>
        <p:spPr>
          <a:xfrm>
            <a:off x="2852251" y="4404976"/>
            <a:ext cx="3331875" cy="2338386"/>
          </a:xfrm>
          <a:prstGeom prst="rect">
            <a:avLst/>
          </a:prstGeom>
        </p:spPr>
      </p:pic>
    </p:spTree>
    <p:extLst>
      <p:ext uri="{BB962C8B-B14F-4D97-AF65-F5344CB8AC3E}">
        <p14:creationId xmlns:p14="http://schemas.microsoft.com/office/powerpoint/2010/main" val="25211306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1749314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C9F0-81F2-1DE5-AF2F-6EA13847B18B}"/>
              </a:ext>
            </a:extLst>
          </p:cNvPr>
          <p:cNvSpPr txBox="1">
            <a:spLocks/>
          </p:cNvSpPr>
          <p:nvPr/>
        </p:nvSpPr>
        <p:spPr>
          <a:xfrm>
            <a:off x="1377434" y="505121"/>
            <a:ext cx="10607224" cy="1249363"/>
          </a:xfrm>
          <a:prstGeom prst="rect">
            <a:avLst/>
          </a:prstGeom>
          <a:solidFill>
            <a:srgbClr val="27BAA6"/>
          </a:solidFill>
          <a:ln>
            <a:solidFill>
              <a:srgbClr val="27BAA6"/>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4</a:t>
            </a:r>
          </a:p>
        </p:txBody>
      </p:sp>
      <p:sp>
        <p:nvSpPr>
          <p:cNvPr id="3" name="Content Placeholder 2">
            <a:extLst>
              <a:ext uri="{FF2B5EF4-FFF2-40B4-BE49-F238E27FC236}">
                <a16:creationId xmlns:a16="http://schemas.microsoft.com/office/drawing/2014/main" id="{51E843D5-CEDA-EA34-3E52-B74BDA748B69}"/>
              </a:ext>
            </a:extLst>
          </p:cNvPr>
          <p:cNvSpPr txBox="1">
            <a:spLocks/>
          </p:cNvSpPr>
          <p:nvPr/>
        </p:nvSpPr>
        <p:spPr>
          <a:xfrm>
            <a:off x="1377433" y="2771136"/>
            <a:ext cx="480669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Which area of Australia provides higher opportunities and ideal conditions for wave energy?</a:t>
            </a:r>
            <a:endParaRPr lang="en-AU"/>
          </a:p>
        </p:txBody>
      </p:sp>
      <p:sp>
        <p:nvSpPr>
          <p:cNvPr id="4" name="Content Placeholder 3">
            <a:extLst>
              <a:ext uri="{FF2B5EF4-FFF2-40B4-BE49-F238E27FC236}">
                <a16:creationId xmlns:a16="http://schemas.microsoft.com/office/drawing/2014/main" id="{FCBC175F-55B5-6DD9-F0BB-3F957505E98C}"/>
              </a:ext>
            </a:extLst>
          </p:cNvPr>
          <p:cNvSpPr txBox="1">
            <a:spLocks/>
          </p:cNvSpPr>
          <p:nvPr/>
        </p:nvSpPr>
        <p:spPr>
          <a:xfrm>
            <a:off x="6903240" y="2771136"/>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pt-BR" dirty="0"/>
              <a:t>North Coast</a:t>
            </a:r>
          </a:p>
          <a:p>
            <a:pPr marL="514350" indent="-514350">
              <a:buFont typeface="Arial" panose="020B0604020202020204" pitchFamily="34" charset="0"/>
              <a:buAutoNum type="alphaUcPeriod"/>
            </a:pPr>
            <a:r>
              <a:rPr lang="pt-BR" dirty="0"/>
              <a:t>East Coast</a:t>
            </a:r>
          </a:p>
          <a:p>
            <a:pPr marL="514350" indent="-514350">
              <a:buFont typeface="Arial" panose="020B0604020202020204" pitchFamily="34" charset="0"/>
              <a:buAutoNum type="alphaUcPeriod"/>
            </a:pPr>
            <a:r>
              <a:rPr lang="pt-BR" dirty="0">
                <a:highlight>
                  <a:srgbClr val="009AD7"/>
                </a:highlight>
              </a:rPr>
              <a:t>South Coast</a:t>
            </a:r>
          </a:p>
          <a:p>
            <a:pPr marL="514350" indent="-514350">
              <a:buFont typeface="Arial" panose="020B0604020202020204" pitchFamily="34" charset="0"/>
              <a:buAutoNum type="alphaUcPeriod"/>
            </a:pPr>
            <a:r>
              <a:rPr lang="pt-BR" dirty="0"/>
              <a:t>West Coast</a:t>
            </a:r>
          </a:p>
        </p:txBody>
      </p:sp>
      <p:sp>
        <p:nvSpPr>
          <p:cNvPr id="5" name="Subtitle 4">
            <a:extLst>
              <a:ext uri="{FF2B5EF4-FFF2-40B4-BE49-F238E27FC236}">
                <a16:creationId xmlns:a16="http://schemas.microsoft.com/office/drawing/2014/main" id="{4A6813F7-5828-85ED-FC84-4909E8AC51FB}"/>
              </a:ext>
            </a:extLst>
          </p:cNvPr>
          <p:cNvSpPr txBox="1">
            <a:spLocks/>
          </p:cNvSpPr>
          <p:nvPr/>
        </p:nvSpPr>
        <p:spPr>
          <a:xfrm>
            <a:off x="1399209" y="1909806"/>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27BAA6"/>
                </a:solidFill>
              </a:rPr>
              <a:t>Topic: Wave energy</a:t>
            </a:r>
          </a:p>
        </p:txBody>
      </p:sp>
      <p:pic>
        <p:nvPicPr>
          <p:cNvPr id="11" name="Picture 10">
            <a:extLst>
              <a:ext uri="{FF2B5EF4-FFF2-40B4-BE49-F238E27FC236}">
                <a16:creationId xmlns:a16="http://schemas.microsoft.com/office/drawing/2014/main" id="{F94D9A0E-BC0D-AC7D-48F1-72D564097281}"/>
              </a:ext>
            </a:extLst>
          </p:cNvPr>
          <p:cNvPicPr>
            <a:picLocks noChangeAspect="1"/>
          </p:cNvPicPr>
          <p:nvPr/>
        </p:nvPicPr>
        <p:blipFill>
          <a:blip r:embed="rId3"/>
          <a:stretch>
            <a:fillRect/>
          </a:stretch>
        </p:blipFill>
        <p:spPr>
          <a:xfrm>
            <a:off x="2852251" y="4404976"/>
            <a:ext cx="3331875" cy="2338386"/>
          </a:xfrm>
          <a:prstGeom prst="rect">
            <a:avLst/>
          </a:prstGeom>
        </p:spPr>
      </p:pic>
    </p:spTree>
    <p:extLst>
      <p:ext uri="{BB962C8B-B14F-4D97-AF65-F5344CB8AC3E}">
        <p14:creationId xmlns:p14="http://schemas.microsoft.com/office/powerpoint/2010/main" val="3179566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FE75-F7B4-9A16-EEF9-4E8AF6926789}"/>
              </a:ext>
            </a:extLst>
          </p:cNvPr>
          <p:cNvSpPr txBox="1">
            <a:spLocks/>
          </p:cNvSpPr>
          <p:nvPr/>
        </p:nvSpPr>
        <p:spPr>
          <a:xfrm>
            <a:off x="1100988" y="1122362"/>
            <a:ext cx="10607224" cy="1249363"/>
          </a:xfrm>
          <a:prstGeom prst="rect">
            <a:avLst/>
          </a:prstGeom>
          <a:solidFill>
            <a:srgbClr val="F58220"/>
          </a:solidFill>
          <a:ln>
            <a:solidFill>
              <a:srgbClr val="F5822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5</a:t>
            </a:r>
          </a:p>
        </p:txBody>
      </p:sp>
      <p:sp>
        <p:nvSpPr>
          <p:cNvPr id="3" name="Content Placeholder 2">
            <a:extLst>
              <a:ext uri="{FF2B5EF4-FFF2-40B4-BE49-F238E27FC236}">
                <a16:creationId xmlns:a16="http://schemas.microsoft.com/office/drawing/2014/main" id="{C3EA37FB-7488-0997-8D39-CEE5A674E89A}"/>
              </a:ext>
            </a:extLst>
          </p:cNvPr>
          <p:cNvSpPr txBox="1">
            <a:spLocks/>
          </p:cNvSpPr>
          <p:nvPr/>
        </p:nvSpPr>
        <p:spPr>
          <a:xfrm>
            <a:off x="1100987" y="3388378"/>
            <a:ext cx="5059643" cy="3469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What is the total water consumption per capita in litres  per day in Australia, all inclusive of household, agriculture, and industry?</a:t>
            </a:r>
          </a:p>
        </p:txBody>
      </p:sp>
      <p:sp>
        <p:nvSpPr>
          <p:cNvPr id="4" name="Content Placeholder 3">
            <a:extLst>
              <a:ext uri="{FF2B5EF4-FFF2-40B4-BE49-F238E27FC236}">
                <a16:creationId xmlns:a16="http://schemas.microsoft.com/office/drawing/2014/main" id="{118D79C1-0F72-DCC5-74B5-9085A5CDD645}"/>
              </a:ext>
            </a:extLst>
          </p:cNvPr>
          <p:cNvSpPr txBox="1">
            <a:spLocks/>
          </p:cNvSpPr>
          <p:nvPr/>
        </p:nvSpPr>
        <p:spPr>
          <a:xfrm>
            <a:off x="6626794" y="3388378"/>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en-AU">
                <a:solidFill>
                  <a:srgbClr val="102B4E"/>
                </a:solidFill>
              </a:rPr>
              <a:t>250</a:t>
            </a:r>
          </a:p>
          <a:p>
            <a:pPr marL="514350" indent="-514350">
              <a:buFont typeface="Arial" panose="020B0604020202020204" pitchFamily="34" charset="0"/>
              <a:buAutoNum type="alphaUcPeriod"/>
            </a:pPr>
            <a:r>
              <a:rPr lang="en-AU">
                <a:solidFill>
                  <a:srgbClr val="102B4E"/>
                </a:solidFill>
              </a:rPr>
              <a:t>400</a:t>
            </a:r>
          </a:p>
          <a:p>
            <a:pPr marL="514350" indent="-514350">
              <a:buFont typeface="Arial" panose="020B0604020202020204" pitchFamily="34" charset="0"/>
              <a:buAutoNum type="alphaUcPeriod"/>
            </a:pPr>
            <a:r>
              <a:rPr lang="en-AU">
                <a:solidFill>
                  <a:srgbClr val="102B4E"/>
                </a:solidFill>
              </a:rPr>
              <a:t>1,700</a:t>
            </a:r>
          </a:p>
          <a:p>
            <a:pPr marL="514350" indent="-514350">
              <a:buFont typeface="Arial" panose="020B0604020202020204" pitchFamily="34" charset="0"/>
              <a:buAutoNum type="alphaUcPeriod"/>
            </a:pPr>
            <a:r>
              <a:rPr lang="en-AU">
                <a:solidFill>
                  <a:srgbClr val="102B4E"/>
                </a:solidFill>
              </a:rPr>
              <a:t>5,000</a:t>
            </a:r>
          </a:p>
          <a:p>
            <a:endParaRPr lang="en-AU"/>
          </a:p>
        </p:txBody>
      </p:sp>
      <p:sp>
        <p:nvSpPr>
          <p:cNvPr id="5" name="Subtitle 4">
            <a:extLst>
              <a:ext uri="{FF2B5EF4-FFF2-40B4-BE49-F238E27FC236}">
                <a16:creationId xmlns:a16="http://schemas.microsoft.com/office/drawing/2014/main" id="{03EC691F-14AE-192C-CE32-FA78AE4929DE}"/>
              </a:ext>
            </a:extLst>
          </p:cNvPr>
          <p:cNvSpPr txBox="1">
            <a:spLocks/>
          </p:cNvSpPr>
          <p:nvPr/>
        </p:nvSpPr>
        <p:spPr>
          <a:xfrm>
            <a:off x="1122763" y="2527048"/>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F58220"/>
                </a:solidFill>
              </a:rPr>
              <a:t>Topic: Water footprint  </a:t>
            </a:r>
          </a:p>
        </p:txBody>
      </p:sp>
      <p:pic>
        <p:nvPicPr>
          <p:cNvPr id="6" name="Picture 2" descr="Water Footprint">
            <a:extLst>
              <a:ext uri="{FF2B5EF4-FFF2-40B4-BE49-F238E27FC236}">
                <a16:creationId xmlns:a16="http://schemas.microsoft.com/office/drawing/2014/main" id="{4110D0A4-9FE1-C3F0-1CD4-397F5A2F1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6077" y="3149255"/>
            <a:ext cx="2869327" cy="286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506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3271642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8FE75-F7B4-9A16-EEF9-4E8AF6926789}"/>
              </a:ext>
            </a:extLst>
          </p:cNvPr>
          <p:cNvSpPr txBox="1">
            <a:spLocks/>
          </p:cNvSpPr>
          <p:nvPr/>
        </p:nvSpPr>
        <p:spPr>
          <a:xfrm>
            <a:off x="1100988" y="1122362"/>
            <a:ext cx="10607224" cy="1249363"/>
          </a:xfrm>
          <a:prstGeom prst="rect">
            <a:avLst/>
          </a:prstGeom>
          <a:solidFill>
            <a:srgbClr val="F58220"/>
          </a:solidFill>
          <a:ln>
            <a:solidFill>
              <a:srgbClr val="F5822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5</a:t>
            </a:r>
          </a:p>
        </p:txBody>
      </p:sp>
      <p:sp>
        <p:nvSpPr>
          <p:cNvPr id="3" name="Content Placeholder 2">
            <a:extLst>
              <a:ext uri="{FF2B5EF4-FFF2-40B4-BE49-F238E27FC236}">
                <a16:creationId xmlns:a16="http://schemas.microsoft.com/office/drawing/2014/main" id="{C3EA37FB-7488-0997-8D39-CEE5A674E89A}"/>
              </a:ext>
            </a:extLst>
          </p:cNvPr>
          <p:cNvSpPr txBox="1">
            <a:spLocks/>
          </p:cNvSpPr>
          <p:nvPr/>
        </p:nvSpPr>
        <p:spPr>
          <a:xfrm>
            <a:off x="1100987" y="3388378"/>
            <a:ext cx="5059643" cy="3469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What is the total water consumption per capita in litres  per day in Australia, all inclusive of household, agriculture, and industry?</a:t>
            </a:r>
          </a:p>
        </p:txBody>
      </p:sp>
      <p:sp>
        <p:nvSpPr>
          <p:cNvPr id="4" name="Content Placeholder 3">
            <a:extLst>
              <a:ext uri="{FF2B5EF4-FFF2-40B4-BE49-F238E27FC236}">
                <a16:creationId xmlns:a16="http://schemas.microsoft.com/office/drawing/2014/main" id="{118D79C1-0F72-DCC5-74B5-9085A5CDD645}"/>
              </a:ext>
            </a:extLst>
          </p:cNvPr>
          <p:cNvSpPr txBox="1">
            <a:spLocks/>
          </p:cNvSpPr>
          <p:nvPr/>
        </p:nvSpPr>
        <p:spPr>
          <a:xfrm>
            <a:off x="6626794" y="3388378"/>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en-AU" dirty="0">
                <a:solidFill>
                  <a:srgbClr val="102B4E"/>
                </a:solidFill>
              </a:rPr>
              <a:t>250</a:t>
            </a:r>
          </a:p>
          <a:p>
            <a:pPr marL="514350" indent="-514350">
              <a:buFont typeface="Arial" panose="020B0604020202020204" pitchFamily="34" charset="0"/>
              <a:buAutoNum type="alphaUcPeriod"/>
            </a:pPr>
            <a:r>
              <a:rPr lang="en-AU" dirty="0">
                <a:solidFill>
                  <a:srgbClr val="102B4E"/>
                </a:solidFill>
              </a:rPr>
              <a:t>400</a:t>
            </a:r>
          </a:p>
          <a:p>
            <a:pPr marL="514350" indent="-514350">
              <a:buFont typeface="Arial" panose="020B0604020202020204" pitchFamily="34" charset="0"/>
              <a:buAutoNum type="alphaUcPeriod"/>
            </a:pPr>
            <a:r>
              <a:rPr lang="en-AU" dirty="0">
                <a:solidFill>
                  <a:srgbClr val="102B4E"/>
                </a:solidFill>
                <a:highlight>
                  <a:srgbClr val="009AD7"/>
                </a:highlight>
              </a:rPr>
              <a:t>1,700</a:t>
            </a:r>
          </a:p>
          <a:p>
            <a:pPr marL="514350" indent="-514350">
              <a:buFont typeface="Arial" panose="020B0604020202020204" pitchFamily="34" charset="0"/>
              <a:buAutoNum type="alphaUcPeriod"/>
            </a:pPr>
            <a:r>
              <a:rPr lang="en-AU" dirty="0">
                <a:solidFill>
                  <a:srgbClr val="102B4E"/>
                </a:solidFill>
              </a:rPr>
              <a:t>5,000</a:t>
            </a:r>
          </a:p>
          <a:p>
            <a:endParaRPr lang="en-AU" dirty="0"/>
          </a:p>
        </p:txBody>
      </p:sp>
      <p:sp>
        <p:nvSpPr>
          <p:cNvPr id="5" name="Subtitle 4">
            <a:extLst>
              <a:ext uri="{FF2B5EF4-FFF2-40B4-BE49-F238E27FC236}">
                <a16:creationId xmlns:a16="http://schemas.microsoft.com/office/drawing/2014/main" id="{03EC691F-14AE-192C-CE32-FA78AE4929DE}"/>
              </a:ext>
            </a:extLst>
          </p:cNvPr>
          <p:cNvSpPr txBox="1">
            <a:spLocks/>
          </p:cNvSpPr>
          <p:nvPr/>
        </p:nvSpPr>
        <p:spPr>
          <a:xfrm>
            <a:off x="1122763" y="2527048"/>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F58220"/>
                </a:solidFill>
              </a:rPr>
              <a:t>Topic: Water footprint  </a:t>
            </a:r>
          </a:p>
        </p:txBody>
      </p:sp>
      <p:pic>
        <p:nvPicPr>
          <p:cNvPr id="6" name="Picture 2" descr="Water Footprint">
            <a:extLst>
              <a:ext uri="{FF2B5EF4-FFF2-40B4-BE49-F238E27FC236}">
                <a16:creationId xmlns:a16="http://schemas.microsoft.com/office/drawing/2014/main" id="{4110D0A4-9FE1-C3F0-1CD4-397F5A2F1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6077" y="3149255"/>
            <a:ext cx="2869327" cy="2869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613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5" name="Title 1">
            <a:extLst>
              <a:ext uri="{FF2B5EF4-FFF2-40B4-BE49-F238E27FC236}">
                <a16:creationId xmlns:a16="http://schemas.microsoft.com/office/drawing/2014/main" id="{04285A89-425E-DE94-9296-5F7909391C4C}"/>
              </a:ext>
            </a:extLst>
          </p:cNvPr>
          <p:cNvSpPr txBox="1">
            <a:spLocks/>
          </p:cNvSpPr>
          <p:nvPr/>
        </p:nvSpPr>
        <p:spPr>
          <a:xfrm>
            <a:off x="2677039" y="560324"/>
            <a:ext cx="8565119" cy="1621537"/>
          </a:xfrm>
          <a:prstGeom prst="rect">
            <a:avLst/>
          </a:prstGeom>
        </p:spPr>
        <p:txBody>
          <a:bodyPr vert="horz" lIns="121920" tIns="60960" rIns="121920" bIns="6096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5333" dirty="0"/>
              <a:t>Acknowledgement of Country</a:t>
            </a:r>
          </a:p>
        </p:txBody>
      </p:sp>
      <p:pic>
        <p:nvPicPr>
          <p:cNvPr id="6" name="Picture 5" descr="A map of australia with all the countries/regions&#10;&#10;Description automatically generated">
            <a:extLst>
              <a:ext uri="{FF2B5EF4-FFF2-40B4-BE49-F238E27FC236}">
                <a16:creationId xmlns:a16="http://schemas.microsoft.com/office/drawing/2014/main" id="{3D28E113-2069-E601-18C3-59CBBEF2F8C2}"/>
              </a:ext>
            </a:extLst>
          </p:cNvPr>
          <p:cNvPicPr>
            <a:picLocks noChangeAspect="1"/>
          </p:cNvPicPr>
          <p:nvPr/>
        </p:nvPicPr>
        <p:blipFill>
          <a:blip r:embed="rId3"/>
          <a:stretch>
            <a:fillRect/>
          </a:stretch>
        </p:blipFill>
        <p:spPr>
          <a:xfrm>
            <a:off x="1176669" y="1532046"/>
            <a:ext cx="5618716" cy="4354505"/>
          </a:xfrm>
          <a:prstGeom prst="rect">
            <a:avLst/>
          </a:prstGeom>
        </p:spPr>
      </p:pic>
      <p:sp>
        <p:nvSpPr>
          <p:cNvPr id="7" name="Content Placeholder 11">
            <a:extLst>
              <a:ext uri="{FF2B5EF4-FFF2-40B4-BE49-F238E27FC236}">
                <a16:creationId xmlns:a16="http://schemas.microsoft.com/office/drawing/2014/main" id="{EEDD439E-1863-1F56-3E81-3BA9D00EC3A5}"/>
              </a:ext>
            </a:extLst>
          </p:cNvPr>
          <p:cNvSpPr txBox="1">
            <a:spLocks/>
          </p:cNvSpPr>
          <p:nvPr/>
        </p:nvSpPr>
        <p:spPr>
          <a:xfrm>
            <a:off x="7078920" y="2368364"/>
            <a:ext cx="4914605" cy="4096232"/>
          </a:xfrm>
          <a:prstGeom prst="rect">
            <a:avLst/>
          </a:prstGeom>
        </p:spPr>
        <p:txBody>
          <a:bodyPr vert="horz" lIns="121920" tIns="60960" rIns="121920" bIns="6096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a:r>
              <a:rPr lang="en-US" sz="1867" dirty="0">
                <a:solidFill>
                  <a:schemeClr val="tx1">
                    <a:alpha val="55000"/>
                  </a:schemeClr>
                </a:solidFill>
              </a:rPr>
              <a:t>Australia's First Peoples have been living on the Australian continent for millennia.</a:t>
            </a:r>
          </a:p>
          <a:p>
            <a:pPr marL="0"/>
            <a:r>
              <a:rPr lang="en-US" sz="1867" dirty="0">
                <a:solidFill>
                  <a:schemeClr val="tx1">
                    <a:alpha val="55000"/>
                  </a:schemeClr>
                </a:solidFill>
              </a:rPr>
              <a:t>Aboriginal and Torres Strait Islander Australia is made up of many different and distinct groups, each with their own culture, customs, language and laws. </a:t>
            </a:r>
          </a:p>
          <a:p>
            <a:pPr marL="0"/>
            <a:r>
              <a:rPr lang="en-US" sz="1867" dirty="0">
                <a:solidFill>
                  <a:schemeClr val="tx1">
                    <a:alpha val="55000"/>
                  </a:schemeClr>
                </a:solidFill>
              </a:rPr>
              <a:t>They are the world’s oldest surviving culture; cultures that continue to be expressed in dynamic and contemporary ways.</a:t>
            </a:r>
          </a:p>
          <a:p>
            <a:endParaRPr lang="en-US" sz="1867" dirty="0">
              <a:solidFill>
                <a:schemeClr val="tx1">
                  <a:alpha val="5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3B02-4162-AA12-EEB8-C182BA7E755A}"/>
              </a:ext>
            </a:extLst>
          </p:cNvPr>
          <p:cNvSpPr txBox="1">
            <a:spLocks/>
          </p:cNvSpPr>
          <p:nvPr/>
        </p:nvSpPr>
        <p:spPr>
          <a:xfrm>
            <a:off x="1143518" y="613549"/>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6</a:t>
            </a:r>
          </a:p>
        </p:txBody>
      </p:sp>
      <p:sp>
        <p:nvSpPr>
          <p:cNvPr id="3" name="Content Placeholder 2">
            <a:extLst>
              <a:ext uri="{FF2B5EF4-FFF2-40B4-BE49-F238E27FC236}">
                <a16:creationId xmlns:a16="http://schemas.microsoft.com/office/drawing/2014/main" id="{81780901-46BF-76F9-0DEB-A529B4F97352}"/>
              </a:ext>
            </a:extLst>
          </p:cNvPr>
          <p:cNvSpPr txBox="1">
            <a:spLocks/>
          </p:cNvSpPr>
          <p:nvPr/>
        </p:nvSpPr>
        <p:spPr>
          <a:xfrm>
            <a:off x="1143517" y="2879564"/>
            <a:ext cx="5059643" cy="346962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Mean total annual rainfall in Australia from 1900 - 2020?</a:t>
            </a:r>
          </a:p>
        </p:txBody>
      </p:sp>
      <p:sp>
        <p:nvSpPr>
          <p:cNvPr id="4" name="Content Placeholder 3">
            <a:extLst>
              <a:ext uri="{FF2B5EF4-FFF2-40B4-BE49-F238E27FC236}">
                <a16:creationId xmlns:a16="http://schemas.microsoft.com/office/drawing/2014/main" id="{D52D92E4-2720-DAE3-A85D-BF1658D4D7AB}"/>
              </a:ext>
            </a:extLst>
          </p:cNvPr>
          <p:cNvSpPr txBox="1">
            <a:spLocks/>
          </p:cNvSpPr>
          <p:nvPr/>
        </p:nvSpPr>
        <p:spPr>
          <a:xfrm>
            <a:off x="6669324" y="2879564"/>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pt-BR">
                <a:solidFill>
                  <a:srgbClr val="102B4E"/>
                </a:solidFill>
              </a:rPr>
              <a:t>400 – 500 mm </a:t>
            </a:r>
          </a:p>
          <a:p>
            <a:pPr marL="457200" indent="-457200">
              <a:buFont typeface="Arial" panose="020B0604020202020204" pitchFamily="34" charset="0"/>
              <a:buAutoNum type="alphaUcPeriod"/>
            </a:pPr>
            <a:r>
              <a:rPr lang="pt-BR">
                <a:solidFill>
                  <a:srgbClr val="102B4E"/>
                </a:solidFill>
              </a:rPr>
              <a:t>600 – 700 mm</a:t>
            </a:r>
          </a:p>
          <a:p>
            <a:pPr marL="457200" indent="-457200">
              <a:buFont typeface="Arial" panose="020B0604020202020204" pitchFamily="34" charset="0"/>
              <a:buAutoNum type="alphaUcPeriod"/>
            </a:pPr>
            <a:r>
              <a:rPr lang="pt-BR">
                <a:solidFill>
                  <a:srgbClr val="102B4E"/>
                </a:solidFill>
              </a:rPr>
              <a:t>800 – 900 mm</a:t>
            </a:r>
          </a:p>
          <a:p>
            <a:endParaRPr lang="en-AU"/>
          </a:p>
        </p:txBody>
      </p:sp>
      <p:sp>
        <p:nvSpPr>
          <p:cNvPr id="5" name="Subtitle 4">
            <a:extLst>
              <a:ext uri="{FF2B5EF4-FFF2-40B4-BE49-F238E27FC236}">
                <a16:creationId xmlns:a16="http://schemas.microsoft.com/office/drawing/2014/main" id="{C76D4D7F-71A1-F449-78D6-D617821278EE}"/>
              </a:ext>
            </a:extLst>
          </p:cNvPr>
          <p:cNvSpPr txBox="1">
            <a:spLocks/>
          </p:cNvSpPr>
          <p:nvPr/>
        </p:nvSpPr>
        <p:spPr>
          <a:xfrm>
            <a:off x="1165293" y="2018234"/>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Australian rainfall</a:t>
            </a:r>
          </a:p>
        </p:txBody>
      </p:sp>
      <p:pic>
        <p:nvPicPr>
          <p:cNvPr id="6" name="Picture 5">
            <a:extLst>
              <a:ext uri="{FF2B5EF4-FFF2-40B4-BE49-F238E27FC236}">
                <a16:creationId xmlns:a16="http://schemas.microsoft.com/office/drawing/2014/main" id="{652CECC9-5534-BDF2-809E-27886DF926FA}"/>
              </a:ext>
            </a:extLst>
          </p:cNvPr>
          <p:cNvPicPr>
            <a:picLocks noChangeAspect="1"/>
          </p:cNvPicPr>
          <p:nvPr/>
        </p:nvPicPr>
        <p:blipFill>
          <a:blip r:embed="rId3"/>
          <a:stretch>
            <a:fillRect/>
          </a:stretch>
        </p:blipFill>
        <p:spPr>
          <a:xfrm>
            <a:off x="2954930" y="3934984"/>
            <a:ext cx="2320875" cy="2923016"/>
          </a:xfrm>
          <a:prstGeom prst="rect">
            <a:avLst/>
          </a:prstGeom>
        </p:spPr>
      </p:pic>
    </p:spTree>
    <p:extLst>
      <p:ext uri="{BB962C8B-B14F-4D97-AF65-F5344CB8AC3E}">
        <p14:creationId xmlns:p14="http://schemas.microsoft.com/office/powerpoint/2010/main" val="2002649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1605045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A3B02-4162-AA12-EEB8-C182BA7E755A}"/>
              </a:ext>
            </a:extLst>
          </p:cNvPr>
          <p:cNvSpPr txBox="1">
            <a:spLocks/>
          </p:cNvSpPr>
          <p:nvPr/>
        </p:nvSpPr>
        <p:spPr>
          <a:xfrm>
            <a:off x="1143518" y="613549"/>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6</a:t>
            </a:r>
          </a:p>
        </p:txBody>
      </p:sp>
      <p:sp>
        <p:nvSpPr>
          <p:cNvPr id="3" name="Content Placeholder 2">
            <a:extLst>
              <a:ext uri="{FF2B5EF4-FFF2-40B4-BE49-F238E27FC236}">
                <a16:creationId xmlns:a16="http://schemas.microsoft.com/office/drawing/2014/main" id="{81780901-46BF-76F9-0DEB-A529B4F97352}"/>
              </a:ext>
            </a:extLst>
          </p:cNvPr>
          <p:cNvSpPr txBox="1">
            <a:spLocks/>
          </p:cNvSpPr>
          <p:nvPr/>
        </p:nvSpPr>
        <p:spPr>
          <a:xfrm>
            <a:off x="1143517" y="2879564"/>
            <a:ext cx="5059643" cy="346962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Mean total annual rainfall in Australia from 1900 - 2020?</a:t>
            </a:r>
          </a:p>
        </p:txBody>
      </p:sp>
      <p:sp>
        <p:nvSpPr>
          <p:cNvPr id="4" name="Content Placeholder 3">
            <a:extLst>
              <a:ext uri="{FF2B5EF4-FFF2-40B4-BE49-F238E27FC236}">
                <a16:creationId xmlns:a16="http://schemas.microsoft.com/office/drawing/2014/main" id="{D52D92E4-2720-DAE3-A85D-BF1658D4D7AB}"/>
              </a:ext>
            </a:extLst>
          </p:cNvPr>
          <p:cNvSpPr txBox="1">
            <a:spLocks/>
          </p:cNvSpPr>
          <p:nvPr/>
        </p:nvSpPr>
        <p:spPr>
          <a:xfrm>
            <a:off x="6669324" y="2879564"/>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pt-BR" dirty="0">
                <a:solidFill>
                  <a:srgbClr val="102B4E"/>
                </a:solidFill>
                <a:highlight>
                  <a:srgbClr val="009AD7"/>
                </a:highlight>
              </a:rPr>
              <a:t>400 – 500 mm </a:t>
            </a:r>
          </a:p>
          <a:p>
            <a:pPr marL="457200" indent="-457200">
              <a:buFont typeface="Arial" panose="020B0604020202020204" pitchFamily="34" charset="0"/>
              <a:buAutoNum type="alphaUcPeriod"/>
            </a:pPr>
            <a:r>
              <a:rPr lang="pt-BR" dirty="0">
                <a:solidFill>
                  <a:srgbClr val="102B4E"/>
                </a:solidFill>
              </a:rPr>
              <a:t>600 – 700 mm</a:t>
            </a:r>
          </a:p>
          <a:p>
            <a:pPr marL="457200" indent="-457200">
              <a:buFont typeface="Arial" panose="020B0604020202020204" pitchFamily="34" charset="0"/>
              <a:buAutoNum type="alphaUcPeriod"/>
            </a:pPr>
            <a:r>
              <a:rPr lang="pt-BR" dirty="0">
                <a:solidFill>
                  <a:srgbClr val="102B4E"/>
                </a:solidFill>
              </a:rPr>
              <a:t>800 – 900 mm</a:t>
            </a:r>
          </a:p>
          <a:p>
            <a:endParaRPr lang="en-AU" dirty="0"/>
          </a:p>
        </p:txBody>
      </p:sp>
      <p:sp>
        <p:nvSpPr>
          <p:cNvPr id="5" name="Subtitle 4">
            <a:extLst>
              <a:ext uri="{FF2B5EF4-FFF2-40B4-BE49-F238E27FC236}">
                <a16:creationId xmlns:a16="http://schemas.microsoft.com/office/drawing/2014/main" id="{C76D4D7F-71A1-F449-78D6-D617821278EE}"/>
              </a:ext>
            </a:extLst>
          </p:cNvPr>
          <p:cNvSpPr txBox="1">
            <a:spLocks/>
          </p:cNvSpPr>
          <p:nvPr/>
        </p:nvSpPr>
        <p:spPr>
          <a:xfrm>
            <a:off x="1165293" y="2018234"/>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Australian rainfall</a:t>
            </a:r>
          </a:p>
        </p:txBody>
      </p:sp>
      <p:pic>
        <p:nvPicPr>
          <p:cNvPr id="6" name="Picture 5">
            <a:extLst>
              <a:ext uri="{FF2B5EF4-FFF2-40B4-BE49-F238E27FC236}">
                <a16:creationId xmlns:a16="http://schemas.microsoft.com/office/drawing/2014/main" id="{652CECC9-5534-BDF2-809E-27886DF926FA}"/>
              </a:ext>
            </a:extLst>
          </p:cNvPr>
          <p:cNvPicPr>
            <a:picLocks noChangeAspect="1"/>
          </p:cNvPicPr>
          <p:nvPr/>
        </p:nvPicPr>
        <p:blipFill>
          <a:blip r:embed="rId3"/>
          <a:stretch>
            <a:fillRect/>
          </a:stretch>
        </p:blipFill>
        <p:spPr>
          <a:xfrm>
            <a:off x="2954930" y="3934984"/>
            <a:ext cx="2320875" cy="2923016"/>
          </a:xfrm>
          <a:prstGeom prst="rect">
            <a:avLst/>
          </a:prstGeom>
        </p:spPr>
      </p:pic>
    </p:spTree>
    <p:extLst>
      <p:ext uri="{BB962C8B-B14F-4D97-AF65-F5344CB8AC3E}">
        <p14:creationId xmlns:p14="http://schemas.microsoft.com/office/powerpoint/2010/main" val="2685723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6AA01-9CE6-5DD8-08EE-1F5E804891E3}"/>
              </a:ext>
            </a:extLst>
          </p:cNvPr>
          <p:cNvSpPr txBox="1">
            <a:spLocks/>
          </p:cNvSpPr>
          <p:nvPr/>
        </p:nvSpPr>
        <p:spPr>
          <a:xfrm>
            <a:off x="1199061" y="714281"/>
            <a:ext cx="10607224" cy="1249363"/>
          </a:xfrm>
          <a:prstGeom prst="rect">
            <a:avLst/>
          </a:prstGeom>
          <a:solidFill>
            <a:srgbClr val="F58220"/>
          </a:solidFill>
          <a:ln>
            <a:solidFill>
              <a:srgbClr val="F5822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7</a:t>
            </a:r>
          </a:p>
        </p:txBody>
      </p:sp>
      <p:sp>
        <p:nvSpPr>
          <p:cNvPr id="3" name="Content Placeholder 2">
            <a:extLst>
              <a:ext uri="{FF2B5EF4-FFF2-40B4-BE49-F238E27FC236}">
                <a16:creationId xmlns:a16="http://schemas.microsoft.com/office/drawing/2014/main" id="{926BBE50-6579-4AA8-553C-B329075A256B}"/>
              </a:ext>
            </a:extLst>
          </p:cNvPr>
          <p:cNvSpPr txBox="1">
            <a:spLocks/>
          </p:cNvSpPr>
          <p:nvPr/>
        </p:nvSpPr>
        <p:spPr>
          <a:xfrm>
            <a:off x="1199060" y="2980296"/>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000000"/>
                </a:solidFill>
                <a:latin typeface="Calibri" panose="020F0502020204030204" pitchFamily="34" charset="0"/>
              </a:rPr>
              <a:t>What is the percentage of dams with a fishway in NSW?</a:t>
            </a:r>
            <a:endParaRPr lang="en-AU">
              <a:solidFill>
                <a:srgbClr val="102B4E"/>
              </a:solidFill>
            </a:endParaRPr>
          </a:p>
        </p:txBody>
      </p:sp>
      <p:sp>
        <p:nvSpPr>
          <p:cNvPr id="4" name="Content Placeholder 3">
            <a:extLst>
              <a:ext uri="{FF2B5EF4-FFF2-40B4-BE49-F238E27FC236}">
                <a16:creationId xmlns:a16="http://schemas.microsoft.com/office/drawing/2014/main" id="{642FA39F-AB31-A0B2-B808-0668F1441794}"/>
              </a:ext>
            </a:extLst>
          </p:cNvPr>
          <p:cNvSpPr txBox="1">
            <a:spLocks/>
          </p:cNvSpPr>
          <p:nvPr/>
        </p:nvSpPr>
        <p:spPr>
          <a:xfrm>
            <a:off x="6724867" y="2980296"/>
            <a:ext cx="5059643" cy="34696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en-AU">
                <a:solidFill>
                  <a:srgbClr val="102B4E"/>
                </a:solidFill>
              </a:rPr>
              <a:t>Less than 3% </a:t>
            </a:r>
          </a:p>
          <a:p>
            <a:pPr marL="457200" indent="-457200">
              <a:buFont typeface="Arial" panose="020B0604020202020204" pitchFamily="34" charset="0"/>
              <a:buAutoNum type="alphaUcPeriod"/>
            </a:pPr>
            <a:r>
              <a:rPr lang="en-AU">
                <a:solidFill>
                  <a:srgbClr val="102B4E"/>
                </a:solidFill>
              </a:rPr>
              <a:t>Approx. 10% </a:t>
            </a:r>
          </a:p>
          <a:p>
            <a:pPr marL="457200" indent="-457200">
              <a:buFont typeface="Arial" panose="020B0604020202020204" pitchFamily="34" charset="0"/>
              <a:buAutoNum type="alphaUcPeriod"/>
            </a:pPr>
            <a:r>
              <a:rPr lang="en-AU">
                <a:solidFill>
                  <a:srgbClr val="102B4E"/>
                </a:solidFill>
              </a:rPr>
              <a:t>50% </a:t>
            </a:r>
          </a:p>
          <a:p>
            <a:pPr marL="457200" indent="-457200">
              <a:buFont typeface="Arial" panose="020B0604020202020204" pitchFamily="34" charset="0"/>
              <a:buAutoNum type="alphaUcPeriod"/>
            </a:pPr>
            <a:r>
              <a:rPr lang="en-AU">
                <a:solidFill>
                  <a:srgbClr val="102B4E"/>
                </a:solidFill>
              </a:rPr>
              <a:t>More than 80% </a:t>
            </a:r>
            <a:endParaRPr lang="en-AU"/>
          </a:p>
        </p:txBody>
      </p:sp>
      <p:sp>
        <p:nvSpPr>
          <p:cNvPr id="5" name="Subtitle 4">
            <a:extLst>
              <a:ext uri="{FF2B5EF4-FFF2-40B4-BE49-F238E27FC236}">
                <a16:creationId xmlns:a16="http://schemas.microsoft.com/office/drawing/2014/main" id="{204CCA81-A958-CA2F-0BED-56DC93BFA626}"/>
              </a:ext>
            </a:extLst>
          </p:cNvPr>
          <p:cNvSpPr txBox="1">
            <a:spLocks/>
          </p:cNvSpPr>
          <p:nvPr/>
        </p:nvSpPr>
        <p:spPr>
          <a:xfrm>
            <a:off x="1220836" y="2118966"/>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F58220"/>
                </a:solidFill>
              </a:rPr>
              <a:t>Topic: Fishways</a:t>
            </a:r>
          </a:p>
        </p:txBody>
      </p:sp>
      <p:pic>
        <p:nvPicPr>
          <p:cNvPr id="6" name="Picture 5">
            <a:extLst>
              <a:ext uri="{FF2B5EF4-FFF2-40B4-BE49-F238E27FC236}">
                <a16:creationId xmlns:a16="http://schemas.microsoft.com/office/drawing/2014/main" id="{8AF98D92-683A-E07C-9D38-C970D740E52F}"/>
              </a:ext>
            </a:extLst>
          </p:cNvPr>
          <p:cNvPicPr>
            <a:picLocks noChangeAspect="1"/>
          </p:cNvPicPr>
          <p:nvPr/>
        </p:nvPicPr>
        <p:blipFill>
          <a:blip r:embed="rId3"/>
          <a:stretch>
            <a:fillRect/>
          </a:stretch>
        </p:blipFill>
        <p:spPr>
          <a:xfrm>
            <a:off x="1783306" y="4070964"/>
            <a:ext cx="3491553" cy="2618665"/>
          </a:xfrm>
          <a:prstGeom prst="rect">
            <a:avLst/>
          </a:prstGeom>
        </p:spPr>
      </p:pic>
    </p:spTree>
    <p:extLst>
      <p:ext uri="{BB962C8B-B14F-4D97-AF65-F5344CB8AC3E}">
        <p14:creationId xmlns:p14="http://schemas.microsoft.com/office/powerpoint/2010/main" val="1402498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176248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6AA01-9CE6-5DD8-08EE-1F5E804891E3}"/>
              </a:ext>
            </a:extLst>
          </p:cNvPr>
          <p:cNvSpPr txBox="1">
            <a:spLocks/>
          </p:cNvSpPr>
          <p:nvPr/>
        </p:nvSpPr>
        <p:spPr>
          <a:xfrm>
            <a:off x="1199061" y="714281"/>
            <a:ext cx="10607224" cy="1249363"/>
          </a:xfrm>
          <a:prstGeom prst="rect">
            <a:avLst/>
          </a:prstGeom>
          <a:solidFill>
            <a:srgbClr val="F58220"/>
          </a:solidFill>
          <a:ln>
            <a:solidFill>
              <a:srgbClr val="F5822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7</a:t>
            </a:r>
          </a:p>
        </p:txBody>
      </p:sp>
      <p:sp>
        <p:nvSpPr>
          <p:cNvPr id="3" name="Content Placeholder 2">
            <a:extLst>
              <a:ext uri="{FF2B5EF4-FFF2-40B4-BE49-F238E27FC236}">
                <a16:creationId xmlns:a16="http://schemas.microsoft.com/office/drawing/2014/main" id="{926BBE50-6579-4AA8-553C-B329075A256B}"/>
              </a:ext>
            </a:extLst>
          </p:cNvPr>
          <p:cNvSpPr txBox="1">
            <a:spLocks/>
          </p:cNvSpPr>
          <p:nvPr/>
        </p:nvSpPr>
        <p:spPr>
          <a:xfrm>
            <a:off x="1199060" y="2980296"/>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dirty="0">
                <a:solidFill>
                  <a:srgbClr val="000000"/>
                </a:solidFill>
                <a:latin typeface="Calibri" panose="020F0502020204030204" pitchFamily="34" charset="0"/>
              </a:rPr>
              <a:t>What is the percentage of dams with a fishway in NSW?</a:t>
            </a:r>
            <a:endParaRPr lang="en-AU" dirty="0">
              <a:solidFill>
                <a:srgbClr val="102B4E"/>
              </a:solidFill>
            </a:endParaRPr>
          </a:p>
        </p:txBody>
      </p:sp>
      <p:sp>
        <p:nvSpPr>
          <p:cNvPr id="4" name="Content Placeholder 3">
            <a:extLst>
              <a:ext uri="{FF2B5EF4-FFF2-40B4-BE49-F238E27FC236}">
                <a16:creationId xmlns:a16="http://schemas.microsoft.com/office/drawing/2014/main" id="{642FA39F-AB31-A0B2-B808-0668F1441794}"/>
              </a:ext>
            </a:extLst>
          </p:cNvPr>
          <p:cNvSpPr txBox="1">
            <a:spLocks/>
          </p:cNvSpPr>
          <p:nvPr/>
        </p:nvSpPr>
        <p:spPr>
          <a:xfrm>
            <a:off x="6724867" y="2980296"/>
            <a:ext cx="5059643" cy="34696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en-AU" dirty="0">
                <a:solidFill>
                  <a:srgbClr val="102B4E"/>
                </a:solidFill>
                <a:highlight>
                  <a:srgbClr val="009AD7"/>
                </a:highlight>
              </a:rPr>
              <a:t>Less than 3% </a:t>
            </a:r>
          </a:p>
          <a:p>
            <a:pPr marL="457200" indent="-457200">
              <a:buFont typeface="Arial" panose="020B0604020202020204" pitchFamily="34" charset="0"/>
              <a:buAutoNum type="alphaUcPeriod"/>
            </a:pPr>
            <a:r>
              <a:rPr lang="en-AU" dirty="0">
                <a:solidFill>
                  <a:srgbClr val="102B4E"/>
                </a:solidFill>
              </a:rPr>
              <a:t>Approx. 10% </a:t>
            </a:r>
          </a:p>
          <a:p>
            <a:pPr marL="457200" indent="-457200">
              <a:buFont typeface="Arial" panose="020B0604020202020204" pitchFamily="34" charset="0"/>
              <a:buAutoNum type="alphaUcPeriod"/>
            </a:pPr>
            <a:r>
              <a:rPr lang="en-AU" dirty="0">
                <a:solidFill>
                  <a:srgbClr val="102B4E"/>
                </a:solidFill>
              </a:rPr>
              <a:t>50% </a:t>
            </a:r>
          </a:p>
          <a:p>
            <a:pPr marL="457200" indent="-457200">
              <a:buFont typeface="Arial" panose="020B0604020202020204" pitchFamily="34" charset="0"/>
              <a:buAutoNum type="alphaUcPeriod"/>
            </a:pPr>
            <a:r>
              <a:rPr lang="en-AU" dirty="0">
                <a:solidFill>
                  <a:srgbClr val="102B4E"/>
                </a:solidFill>
              </a:rPr>
              <a:t>More than 80% </a:t>
            </a:r>
            <a:endParaRPr lang="en-AU" dirty="0"/>
          </a:p>
        </p:txBody>
      </p:sp>
      <p:sp>
        <p:nvSpPr>
          <p:cNvPr id="5" name="Subtitle 4">
            <a:extLst>
              <a:ext uri="{FF2B5EF4-FFF2-40B4-BE49-F238E27FC236}">
                <a16:creationId xmlns:a16="http://schemas.microsoft.com/office/drawing/2014/main" id="{204CCA81-A958-CA2F-0BED-56DC93BFA626}"/>
              </a:ext>
            </a:extLst>
          </p:cNvPr>
          <p:cNvSpPr txBox="1">
            <a:spLocks/>
          </p:cNvSpPr>
          <p:nvPr/>
        </p:nvSpPr>
        <p:spPr>
          <a:xfrm>
            <a:off x="1220836" y="2118966"/>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F58220"/>
                </a:solidFill>
              </a:rPr>
              <a:t>Topic: Fishways</a:t>
            </a:r>
          </a:p>
        </p:txBody>
      </p:sp>
      <p:pic>
        <p:nvPicPr>
          <p:cNvPr id="6" name="Picture 5">
            <a:extLst>
              <a:ext uri="{FF2B5EF4-FFF2-40B4-BE49-F238E27FC236}">
                <a16:creationId xmlns:a16="http://schemas.microsoft.com/office/drawing/2014/main" id="{8AF98D92-683A-E07C-9D38-C970D740E52F}"/>
              </a:ext>
            </a:extLst>
          </p:cNvPr>
          <p:cNvPicPr>
            <a:picLocks noChangeAspect="1"/>
          </p:cNvPicPr>
          <p:nvPr/>
        </p:nvPicPr>
        <p:blipFill>
          <a:blip r:embed="rId3"/>
          <a:stretch>
            <a:fillRect/>
          </a:stretch>
        </p:blipFill>
        <p:spPr>
          <a:xfrm>
            <a:off x="1783306" y="4070964"/>
            <a:ext cx="3491553" cy="2618665"/>
          </a:xfrm>
          <a:prstGeom prst="rect">
            <a:avLst/>
          </a:prstGeom>
        </p:spPr>
      </p:pic>
    </p:spTree>
    <p:extLst>
      <p:ext uri="{BB962C8B-B14F-4D97-AF65-F5344CB8AC3E}">
        <p14:creationId xmlns:p14="http://schemas.microsoft.com/office/powerpoint/2010/main" val="3749597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4DFF-89FC-D4BC-F752-868CE229BDC8}"/>
              </a:ext>
            </a:extLst>
          </p:cNvPr>
          <p:cNvSpPr txBox="1">
            <a:spLocks/>
          </p:cNvSpPr>
          <p:nvPr/>
        </p:nvSpPr>
        <p:spPr>
          <a:xfrm>
            <a:off x="1226356" y="963715"/>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8</a:t>
            </a:r>
          </a:p>
        </p:txBody>
      </p:sp>
      <p:sp>
        <p:nvSpPr>
          <p:cNvPr id="3" name="Content Placeholder 2">
            <a:extLst>
              <a:ext uri="{FF2B5EF4-FFF2-40B4-BE49-F238E27FC236}">
                <a16:creationId xmlns:a16="http://schemas.microsoft.com/office/drawing/2014/main" id="{84934685-2FB3-8F81-6D6D-C4964EAC9752}"/>
              </a:ext>
            </a:extLst>
          </p:cNvPr>
          <p:cNvSpPr txBox="1">
            <a:spLocks/>
          </p:cNvSpPr>
          <p:nvPr/>
        </p:nvSpPr>
        <p:spPr>
          <a:xfrm>
            <a:off x="1226355" y="3229730"/>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000000"/>
                </a:solidFill>
                <a:latin typeface="Calibri" panose="020F0502020204030204" pitchFamily="34" charset="0"/>
              </a:rPr>
              <a:t>Mangrove forests store 4 times more carbon per hectare compared to the amazon rainforest.</a:t>
            </a:r>
            <a:endParaRPr lang="en-AU">
              <a:solidFill>
                <a:srgbClr val="102B4E"/>
              </a:solidFill>
            </a:endParaRPr>
          </a:p>
        </p:txBody>
      </p:sp>
      <p:sp>
        <p:nvSpPr>
          <p:cNvPr id="4" name="Content Placeholder 3">
            <a:extLst>
              <a:ext uri="{FF2B5EF4-FFF2-40B4-BE49-F238E27FC236}">
                <a16:creationId xmlns:a16="http://schemas.microsoft.com/office/drawing/2014/main" id="{23351E85-065E-E52F-A93D-B4BCD38C6A51}"/>
              </a:ext>
            </a:extLst>
          </p:cNvPr>
          <p:cNvSpPr txBox="1">
            <a:spLocks/>
          </p:cNvSpPr>
          <p:nvPr/>
        </p:nvSpPr>
        <p:spPr>
          <a:xfrm>
            <a:off x="6752162" y="3326979"/>
            <a:ext cx="5749037"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en-AU">
                <a:solidFill>
                  <a:srgbClr val="102B4E"/>
                </a:solidFill>
              </a:rPr>
              <a:t>True</a:t>
            </a:r>
          </a:p>
          <a:p>
            <a:pPr marL="457200" indent="-457200">
              <a:buFont typeface="Arial" panose="020B0604020202020204" pitchFamily="34" charset="0"/>
              <a:buAutoNum type="alphaUcPeriod"/>
            </a:pPr>
            <a:r>
              <a:rPr lang="en-AU">
                <a:solidFill>
                  <a:srgbClr val="102B4E"/>
                </a:solidFill>
              </a:rPr>
              <a:t>False</a:t>
            </a:r>
          </a:p>
          <a:p>
            <a:endParaRPr lang="en-AU"/>
          </a:p>
        </p:txBody>
      </p:sp>
      <p:sp>
        <p:nvSpPr>
          <p:cNvPr id="5" name="Subtitle 4">
            <a:extLst>
              <a:ext uri="{FF2B5EF4-FFF2-40B4-BE49-F238E27FC236}">
                <a16:creationId xmlns:a16="http://schemas.microsoft.com/office/drawing/2014/main" id="{B4FB94DB-AE97-90A5-C806-73707CBA2AB3}"/>
              </a:ext>
            </a:extLst>
          </p:cNvPr>
          <p:cNvSpPr txBox="1">
            <a:spLocks/>
          </p:cNvSpPr>
          <p:nvPr/>
        </p:nvSpPr>
        <p:spPr>
          <a:xfrm>
            <a:off x="1248131" y="2368400"/>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Mangroves (I)</a:t>
            </a:r>
          </a:p>
        </p:txBody>
      </p:sp>
      <p:pic>
        <p:nvPicPr>
          <p:cNvPr id="6" name="Picture 5">
            <a:extLst>
              <a:ext uri="{FF2B5EF4-FFF2-40B4-BE49-F238E27FC236}">
                <a16:creationId xmlns:a16="http://schemas.microsoft.com/office/drawing/2014/main" id="{90AAD299-2BD2-263A-DD3B-38AC39C630E6}"/>
              </a:ext>
            </a:extLst>
          </p:cNvPr>
          <p:cNvPicPr>
            <a:picLocks noChangeAspect="1"/>
          </p:cNvPicPr>
          <p:nvPr/>
        </p:nvPicPr>
        <p:blipFill>
          <a:blip r:embed="rId3"/>
          <a:stretch>
            <a:fillRect/>
          </a:stretch>
        </p:blipFill>
        <p:spPr>
          <a:xfrm>
            <a:off x="3106319" y="4867546"/>
            <a:ext cx="3034228" cy="1990454"/>
          </a:xfrm>
          <a:prstGeom prst="rect">
            <a:avLst/>
          </a:prstGeom>
        </p:spPr>
      </p:pic>
    </p:spTree>
    <p:extLst>
      <p:ext uri="{BB962C8B-B14F-4D97-AF65-F5344CB8AC3E}">
        <p14:creationId xmlns:p14="http://schemas.microsoft.com/office/powerpoint/2010/main" val="2192343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63390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94DFF-89FC-D4BC-F752-868CE229BDC8}"/>
              </a:ext>
            </a:extLst>
          </p:cNvPr>
          <p:cNvSpPr txBox="1">
            <a:spLocks/>
          </p:cNvSpPr>
          <p:nvPr/>
        </p:nvSpPr>
        <p:spPr>
          <a:xfrm>
            <a:off x="1226356" y="963715"/>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8</a:t>
            </a:r>
          </a:p>
        </p:txBody>
      </p:sp>
      <p:sp>
        <p:nvSpPr>
          <p:cNvPr id="3" name="Content Placeholder 2">
            <a:extLst>
              <a:ext uri="{FF2B5EF4-FFF2-40B4-BE49-F238E27FC236}">
                <a16:creationId xmlns:a16="http://schemas.microsoft.com/office/drawing/2014/main" id="{84934685-2FB3-8F81-6D6D-C4964EAC9752}"/>
              </a:ext>
            </a:extLst>
          </p:cNvPr>
          <p:cNvSpPr txBox="1">
            <a:spLocks/>
          </p:cNvSpPr>
          <p:nvPr/>
        </p:nvSpPr>
        <p:spPr>
          <a:xfrm>
            <a:off x="1226355" y="3229730"/>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000000"/>
                </a:solidFill>
                <a:latin typeface="Calibri" panose="020F0502020204030204" pitchFamily="34" charset="0"/>
              </a:rPr>
              <a:t>Mangrove forests store 4 times more carbon per hectare compared to the amazon rainforest.</a:t>
            </a:r>
            <a:endParaRPr lang="en-AU">
              <a:solidFill>
                <a:srgbClr val="102B4E"/>
              </a:solidFill>
            </a:endParaRPr>
          </a:p>
        </p:txBody>
      </p:sp>
      <p:sp>
        <p:nvSpPr>
          <p:cNvPr id="4" name="Content Placeholder 3">
            <a:extLst>
              <a:ext uri="{FF2B5EF4-FFF2-40B4-BE49-F238E27FC236}">
                <a16:creationId xmlns:a16="http://schemas.microsoft.com/office/drawing/2014/main" id="{23351E85-065E-E52F-A93D-B4BCD38C6A51}"/>
              </a:ext>
            </a:extLst>
          </p:cNvPr>
          <p:cNvSpPr txBox="1">
            <a:spLocks/>
          </p:cNvSpPr>
          <p:nvPr/>
        </p:nvSpPr>
        <p:spPr>
          <a:xfrm>
            <a:off x="6752162" y="3326979"/>
            <a:ext cx="5749037"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en-AU" dirty="0">
                <a:solidFill>
                  <a:srgbClr val="102B4E"/>
                </a:solidFill>
                <a:highlight>
                  <a:srgbClr val="009AD7"/>
                </a:highlight>
              </a:rPr>
              <a:t>True</a:t>
            </a:r>
          </a:p>
          <a:p>
            <a:pPr marL="457200" indent="-457200">
              <a:buFont typeface="Arial" panose="020B0604020202020204" pitchFamily="34" charset="0"/>
              <a:buAutoNum type="alphaUcPeriod"/>
            </a:pPr>
            <a:r>
              <a:rPr lang="en-AU" dirty="0">
                <a:solidFill>
                  <a:srgbClr val="102B4E"/>
                </a:solidFill>
              </a:rPr>
              <a:t>False</a:t>
            </a:r>
          </a:p>
          <a:p>
            <a:endParaRPr lang="en-AU" dirty="0"/>
          </a:p>
        </p:txBody>
      </p:sp>
      <p:sp>
        <p:nvSpPr>
          <p:cNvPr id="5" name="Subtitle 4">
            <a:extLst>
              <a:ext uri="{FF2B5EF4-FFF2-40B4-BE49-F238E27FC236}">
                <a16:creationId xmlns:a16="http://schemas.microsoft.com/office/drawing/2014/main" id="{B4FB94DB-AE97-90A5-C806-73707CBA2AB3}"/>
              </a:ext>
            </a:extLst>
          </p:cNvPr>
          <p:cNvSpPr txBox="1">
            <a:spLocks/>
          </p:cNvSpPr>
          <p:nvPr/>
        </p:nvSpPr>
        <p:spPr>
          <a:xfrm>
            <a:off x="1248131" y="2368400"/>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Mangroves (I)</a:t>
            </a:r>
          </a:p>
        </p:txBody>
      </p:sp>
      <p:pic>
        <p:nvPicPr>
          <p:cNvPr id="6" name="Picture 5">
            <a:extLst>
              <a:ext uri="{FF2B5EF4-FFF2-40B4-BE49-F238E27FC236}">
                <a16:creationId xmlns:a16="http://schemas.microsoft.com/office/drawing/2014/main" id="{90AAD299-2BD2-263A-DD3B-38AC39C630E6}"/>
              </a:ext>
            </a:extLst>
          </p:cNvPr>
          <p:cNvPicPr>
            <a:picLocks noChangeAspect="1"/>
          </p:cNvPicPr>
          <p:nvPr/>
        </p:nvPicPr>
        <p:blipFill>
          <a:blip r:embed="rId3"/>
          <a:stretch>
            <a:fillRect/>
          </a:stretch>
        </p:blipFill>
        <p:spPr>
          <a:xfrm>
            <a:off x="3106319" y="4867546"/>
            <a:ext cx="3034228" cy="1990454"/>
          </a:xfrm>
          <a:prstGeom prst="rect">
            <a:avLst/>
          </a:prstGeom>
        </p:spPr>
      </p:pic>
    </p:spTree>
    <p:extLst>
      <p:ext uri="{BB962C8B-B14F-4D97-AF65-F5344CB8AC3E}">
        <p14:creationId xmlns:p14="http://schemas.microsoft.com/office/powerpoint/2010/main" val="2249668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CF97-4313-9E0D-6258-4D7A5B9D14A5}"/>
              </a:ext>
            </a:extLst>
          </p:cNvPr>
          <p:cNvSpPr txBox="1">
            <a:spLocks/>
          </p:cNvSpPr>
          <p:nvPr/>
        </p:nvSpPr>
        <p:spPr>
          <a:xfrm>
            <a:off x="1199061" y="468622"/>
            <a:ext cx="10607224" cy="1249363"/>
          </a:xfrm>
          <a:prstGeom prst="rect">
            <a:avLst/>
          </a:prstGeom>
          <a:solidFill>
            <a:srgbClr val="27BAA6"/>
          </a:solidFill>
          <a:ln>
            <a:solidFill>
              <a:srgbClr val="27BAA6"/>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9</a:t>
            </a:r>
          </a:p>
        </p:txBody>
      </p:sp>
      <p:sp>
        <p:nvSpPr>
          <p:cNvPr id="3" name="Content Placeholder 2">
            <a:extLst>
              <a:ext uri="{FF2B5EF4-FFF2-40B4-BE49-F238E27FC236}">
                <a16:creationId xmlns:a16="http://schemas.microsoft.com/office/drawing/2014/main" id="{7B52FF6E-B4EB-E0A6-0748-39D7C9733FDE}"/>
              </a:ext>
            </a:extLst>
          </p:cNvPr>
          <p:cNvSpPr txBox="1">
            <a:spLocks/>
          </p:cNvSpPr>
          <p:nvPr/>
        </p:nvSpPr>
        <p:spPr>
          <a:xfrm>
            <a:off x="1227282" y="2411842"/>
            <a:ext cx="5059643" cy="3469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000000"/>
                </a:solidFill>
                <a:latin typeface="Calibri"/>
                <a:cs typeface="Calibri"/>
              </a:rPr>
              <a:t>How much mangrove habitat has been lost in Australia during the last 200 years, approximately?</a:t>
            </a:r>
            <a:endParaRPr lang="en-AU">
              <a:solidFill>
                <a:srgbClr val="102B4E"/>
              </a:solidFill>
              <a:latin typeface="Calibri"/>
              <a:cs typeface="Calibri"/>
            </a:endParaRPr>
          </a:p>
        </p:txBody>
      </p:sp>
      <p:sp>
        <p:nvSpPr>
          <p:cNvPr id="4" name="Content Placeholder 3">
            <a:extLst>
              <a:ext uri="{FF2B5EF4-FFF2-40B4-BE49-F238E27FC236}">
                <a16:creationId xmlns:a16="http://schemas.microsoft.com/office/drawing/2014/main" id="{1858D65A-DC99-C2F5-34E4-C9093EAC9666}"/>
              </a:ext>
            </a:extLst>
          </p:cNvPr>
          <p:cNvSpPr txBox="1">
            <a:spLocks/>
          </p:cNvSpPr>
          <p:nvPr/>
        </p:nvSpPr>
        <p:spPr>
          <a:xfrm>
            <a:off x="6724867" y="2734637"/>
            <a:ext cx="5660594"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AU">
                <a:solidFill>
                  <a:srgbClr val="000000"/>
                </a:solidFill>
                <a:latin typeface="Calibri" panose="020F0502020204030204" pitchFamily="34" charset="0"/>
              </a:rPr>
              <a:t>A) Less than 10% </a:t>
            </a:r>
            <a:endParaRPr lang="en-AU">
              <a:solidFill>
                <a:srgbClr val="000000"/>
              </a:solidFill>
              <a:latin typeface="Segoe UI" panose="020B0502040204020203" pitchFamily="34" charset="0"/>
            </a:endParaRPr>
          </a:p>
          <a:p>
            <a:pPr marL="0" indent="0" fontAlgn="base">
              <a:buFont typeface="Arial" panose="020B0604020202020204" pitchFamily="34" charset="0"/>
              <a:buNone/>
            </a:pPr>
            <a:r>
              <a:rPr lang="en-AU">
                <a:solidFill>
                  <a:srgbClr val="000000"/>
                </a:solidFill>
                <a:latin typeface="Calibri" panose="020F0502020204030204" pitchFamily="34" charset="0"/>
              </a:rPr>
              <a:t>B)  20% </a:t>
            </a:r>
            <a:endParaRPr lang="en-AU">
              <a:solidFill>
                <a:srgbClr val="000000"/>
              </a:solidFill>
              <a:latin typeface="Segoe UI" panose="020B0502040204020203" pitchFamily="34" charset="0"/>
            </a:endParaRPr>
          </a:p>
          <a:p>
            <a:pPr marL="0" indent="0" fontAlgn="base">
              <a:buFont typeface="Arial" panose="020B0604020202020204" pitchFamily="34" charset="0"/>
              <a:buNone/>
            </a:pPr>
            <a:r>
              <a:rPr lang="en-AU">
                <a:solidFill>
                  <a:srgbClr val="000000"/>
                </a:solidFill>
                <a:latin typeface="Calibri" panose="020F0502020204030204" pitchFamily="34" charset="0"/>
              </a:rPr>
              <a:t>C) 50% </a:t>
            </a:r>
            <a:endParaRPr lang="en-AU">
              <a:solidFill>
                <a:srgbClr val="000000"/>
              </a:solidFill>
              <a:latin typeface="Segoe UI" panose="020B0502040204020203" pitchFamily="34" charset="0"/>
            </a:endParaRPr>
          </a:p>
          <a:p>
            <a:pPr marL="0" indent="0" fontAlgn="base">
              <a:buFont typeface="Arial" panose="020B0604020202020204" pitchFamily="34" charset="0"/>
              <a:buNone/>
            </a:pPr>
            <a:r>
              <a:rPr lang="en-AU">
                <a:solidFill>
                  <a:srgbClr val="000000"/>
                </a:solidFill>
                <a:latin typeface="Calibri" panose="020F0502020204030204" pitchFamily="34" charset="0"/>
              </a:rPr>
              <a:t>D) 80 % </a:t>
            </a:r>
            <a:endParaRPr lang="en-AU">
              <a:solidFill>
                <a:srgbClr val="000000"/>
              </a:solidFill>
              <a:latin typeface="Segoe UI" panose="020B0502040204020203" pitchFamily="34" charset="0"/>
            </a:endParaRPr>
          </a:p>
          <a:p>
            <a:pPr marL="0" indent="0">
              <a:buFont typeface="Arial" panose="020B0604020202020204" pitchFamily="34" charset="0"/>
              <a:buNone/>
            </a:pPr>
            <a:endParaRPr lang="en-AU"/>
          </a:p>
        </p:txBody>
      </p:sp>
      <p:sp>
        <p:nvSpPr>
          <p:cNvPr id="5" name="Subtitle 4">
            <a:extLst>
              <a:ext uri="{FF2B5EF4-FFF2-40B4-BE49-F238E27FC236}">
                <a16:creationId xmlns:a16="http://schemas.microsoft.com/office/drawing/2014/main" id="{3CC7DA91-6BC0-E925-C660-6F3AAC3ACFE6}"/>
              </a:ext>
            </a:extLst>
          </p:cNvPr>
          <p:cNvSpPr txBox="1">
            <a:spLocks/>
          </p:cNvSpPr>
          <p:nvPr/>
        </p:nvSpPr>
        <p:spPr>
          <a:xfrm>
            <a:off x="1220836" y="1873307"/>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27BAA6"/>
                </a:solidFill>
              </a:rPr>
              <a:t>Topic: Mangroves (II)</a:t>
            </a:r>
          </a:p>
        </p:txBody>
      </p:sp>
      <p:pic>
        <p:nvPicPr>
          <p:cNvPr id="6" name="Picture 5">
            <a:extLst>
              <a:ext uri="{FF2B5EF4-FFF2-40B4-BE49-F238E27FC236}">
                <a16:creationId xmlns:a16="http://schemas.microsoft.com/office/drawing/2014/main" id="{7E681AEB-74B9-1389-B26A-CDB8F08FDEE5}"/>
              </a:ext>
            </a:extLst>
          </p:cNvPr>
          <p:cNvPicPr>
            <a:picLocks noChangeAspect="1"/>
          </p:cNvPicPr>
          <p:nvPr/>
        </p:nvPicPr>
        <p:blipFill>
          <a:blip r:embed="rId3"/>
          <a:stretch>
            <a:fillRect/>
          </a:stretch>
        </p:blipFill>
        <p:spPr>
          <a:xfrm>
            <a:off x="1837759" y="3771560"/>
            <a:ext cx="3400506" cy="2897162"/>
          </a:xfrm>
          <a:prstGeom prst="rect">
            <a:avLst/>
          </a:prstGeom>
        </p:spPr>
      </p:pic>
    </p:spTree>
    <p:extLst>
      <p:ext uri="{BB962C8B-B14F-4D97-AF65-F5344CB8AC3E}">
        <p14:creationId xmlns:p14="http://schemas.microsoft.com/office/powerpoint/2010/main" val="1443413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Content Placeholder 2" descr="Text&#10;&#10;Description automatically generated">
            <a:extLst>
              <a:ext uri="{FF2B5EF4-FFF2-40B4-BE49-F238E27FC236}">
                <a16:creationId xmlns:a16="http://schemas.microsoft.com/office/drawing/2014/main" id="{7F1E311A-48A7-34C7-FE84-B21519D64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5114" y="245269"/>
            <a:ext cx="8353007" cy="2088252"/>
          </a:xfrm>
          <a:prstGeom prst="rect">
            <a:avLst/>
          </a:prstGeom>
          <a:ln>
            <a:noFill/>
          </a:ln>
        </p:spPr>
      </p:pic>
      <p:sp>
        <p:nvSpPr>
          <p:cNvPr id="3" name="TextBox 2">
            <a:extLst>
              <a:ext uri="{FF2B5EF4-FFF2-40B4-BE49-F238E27FC236}">
                <a16:creationId xmlns:a16="http://schemas.microsoft.com/office/drawing/2014/main" id="{4B0A4F0B-BE2B-9EEA-8FDA-B4577A8374F1}"/>
              </a:ext>
            </a:extLst>
          </p:cNvPr>
          <p:cNvSpPr txBox="1"/>
          <p:nvPr/>
        </p:nvSpPr>
        <p:spPr>
          <a:xfrm>
            <a:off x="450172" y="5552436"/>
            <a:ext cx="5419000" cy="666977"/>
          </a:xfrm>
          <a:prstGeom prst="rect">
            <a:avLst/>
          </a:prstGeom>
          <a:noFill/>
        </p:spPr>
        <p:txBody>
          <a:bodyPr wrap="square">
            <a:spAutoFit/>
          </a:bodyPr>
          <a:lstStyle/>
          <a:p>
            <a:r>
              <a:rPr lang="en-AU" sz="1867" dirty="0"/>
              <a:t>https://www.awa.asn.au/membership-specialist-water-networks/water-literacy-education</a:t>
            </a:r>
          </a:p>
        </p:txBody>
      </p:sp>
      <p:pic>
        <p:nvPicPr>
          <p:cNvPr id="4" name="Graphic 3">
            <a:extLst>
              <a:ext uri="{FF2B5EF4-FFF2-40B4-BE49-F238E27FC236}">
                <a16:creationId xmlns:a16="http://schemas.microsoft.com/office/drawing/2014/main" id="{A4FF87CF-9D14-E41B-F83F-BB1B9C968C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753" y="2908473"/>
            <a:ext cx="2643963" cy="2643963"/>
          </a:xfrm>
          <a:prstGeom prst="rect">
            <a:avLst/>
          </a:prstGeom>
        </p:spPr>
      </p:pic>
      <p:pic>
        <p:nvPicPr>
          <p:cNvPr id="5" name="Picture 4">
            <a:extLst>
              <a:ext uri="{FF2B5EF4-FFF2-40B4-BE49-F238E27FC236}">
                <a16:creationId xmlns:a16="http://schemas.microsoft.com/office/drawing/2014/main" id="{28DEFD2F-2363-6C80-984F-AD288699E26E}"/>
              </a:ext>
            </a:extLst>
          </p:cNvPr>
          <p:cNvPicPr>
            <a:picLocks noChangeAspect="1"/>
          </p:cNvPicPr>
          <p:nvPr/>
        </p:nvPicPr>
        <p:blipFill>
          <a:blip r:embed="rId6"/>
          <a:stretch>
            <a:fillRect/>
          </a:stretch>
        </p:blipFill>
        <p:spPr>
          <a:xfrm>
            <a:off x="8436589" y="3208431"/>
            <a:ext cx="2485875" cy="3404301"/>
          </a:xfrm>
          <a:prstGeom prst="rect">
            <a:avLst/>
          </a:prstGeom>
        </p:spPr>
      </p:pic>
      <p:sp>
        <p:nvSpPr>
          <p:cNvPr id="6" name="TextBox 5">
            <a:extLst>
              <a:ext uri="{FF2B5EF4-FFF2-40B4-BE49-F238E27FC236}">
                <a16:creationId xmlns:a16="http://schemas.microsoft.com/office/drawing/2014/main" id="{ED737282-E05A-4CB8-7D36-488A2176B2E7}"/>
              </a:ext>
            </a:extLst>
          </p:cNvPr>
          <p:cNvSpPr txBox="1"/>
          <p:nvPr/>
        </p:nvSpPr>
        <p:spPr>
          <a:xfrm>
            <a:off x="7304776" y="2573143"/>
            <a:ext cx="5089449" cy="502766"/>
          </a:xfrm>
          <a:prstGeom prst="rect">
            <a:avLst/>
          </a:prstGeom>
          <a:noFill/>
        </p:spPr>
        <p:txBody>
          <a:bodyPr wrap="square" rtlCol="0">
            <a:spAutoFit/>
          </a:bodyPr>
          <a:lstStyle/>
          <a:p>
            <a:r>
              <a:rPr lang="en-AU" sz="2400" dirty="0"/>
              <a:t>What</a:t>
            </a:r>
            <a:r>
              <a:rPr lang="en-AU" sz="2667" dirty="0"/>
              <a:t> is this type of shower called?</a:t>
            </a:r>
          </a:p>
        </p:txBody>
      </p:sp>
      <p:sp>
        <p:nvSpPr>
          <p:cNvPr id="7" name="TextBox 6">
            <a:extLst>
              <a:ext uri="{FF2B5EF4-FFF2-40B4-BE49-F238E27FC236}">
                <a16:creationId xmlns:a16="http://schemas.microsoft.com/office/drawing/2014/main" id="{F1B1A9D6-CE83-7B3B-7D18-C3F5BA6565B1}"/>
              </a:ext>
            </a:extLst>
          </p:cNvPr>
          <p:cNvSpPr txBox="1"/>
          <p:nvPr/>
        </p:nvSpPr>
        <p:spPr>
          <a:xfrm>
            <a:off x="3018831" y="3172298"/>
            <a:ext cx="4749504" cy="2349041"/>
          </a:xfrm>
          <a:prstGeom prst="rect">
            <a:avLst/>
          </a:prstGeom>
          <a:noFill/>
        </p:spPr>
        <p:txBody>
          <a:bodyPr wrap="square" rtlCol="0">
            <a:spAutoFit/>
          </a:bodyPr>
          <a:lstStyle/>
          <a:p>
            <a:r>
              <a:rPr lang="en-AU" sz="2133" dirty="0"/>
              <a:t>Visit our Specialist Network webpage</a:t>
            </a:r>
          </a:p>
          <a:p>
            <a:endParaRPr lang="en-AU" sz="2133" dirty="0"/>
          </a:p>
          <a:p>
            <a:pPr marL="380990" indent="-380990">
              <a:buFont typeface="Arial" panose="020B0604020202020204" pitchFamily="34" charset="0"/>
              <a:buChar char="•"/>
            </a:pPr>
            <a:r>
              <a:rPr lang="en-AU" sz="2133" dirty="0"/>
              <a:t>Educator Toolkits</a:t>
            </a:r>
          </a:p>
          <a:p>
            <a:pPr marL="380990" indent="-380990">
              <a:buFont typeface="Arial" panose="020B0604020202020204" pitchFamily="34" charset="0"/>
              <a:buChar char="•"/>
            </a:pPr>
            <a:r>
              <a:rPr lang="en-AU" sz="2133" dirty="0"/>
              <a:t>Resources</a:t>
            </a:r>
          </a:p>
          <a:p>
            <a:pPr marL="380990" indent="-380990">
              <a:buFont typeface="Arial" panose="020B0604020202020204" pitchFamily="34" charset="0"/>
              <a:buChar char="•"/>
            </a:pPr>
            <a:r>
              <a:rPr lang="en-AU" sz="2133" dirty="0"/>
              <a:t>Member Circles</a:t>
            </a:r>
          </a:p>
          <a:p>
            <a:pPr marL="380990" indent="-380990">
              <a:buFont typeface="Arial" panose="020B0604020202020204" pitchFamily="34" charset="0"/>
              <a:buChar char="•"/>
            </a:pPr>
            <a:r>
              <a:rPr lang="en-AU" sz="2133" dirty="0"/>
              <a:t>Contact Us</a:t>
            </a:r>
          </a:p>
          <a:p>
            <a:endParaRPr lang="en-AU" sz="1867"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3765689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6CF97-4313-9E0D-6258-4D7A5B9D14A5}"/>
              </a:ext>
            </a:extLst>
          </p:cNvPr>
          <p:cNvSpPr txBox="1">
            <a:spLocks/>
          </p:cNvSpPr>
          <p:nvPr/>
        </p:nvSpPr>
        <p:spPr>
          <a:xfrm>
            <a:off x="1199061" y="468622"/>
            <a:ext cx="10607224" cy="1249363"/>
          </a:xfrm>
          <a:prstGeom prst="rect">
            <a:avLst/>
          </a:prstGeom>
          <a:solidFill>
            <a:srgbClr val="27BAA6"/>
          </a:solidFill>
          <a:ln>
            <a:solidFill>
              <a:srgbClr val="27BAA6"/>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9</a:t>
            </a:r>
          </a:p>
        </p:txBody>
      </p:sp>
      <p:sp>
        <p:nvSpPr>
          <p:cNvPr id="3" name="Content Placeholder 2">
            <a:extLst>
              <a:ext uri="{FF2B5EF4-FFF2-40B4-BE49-F238E27FC236}">
                <a16:creationId xmlns:a16="http://schemas.microsoft.com/office/drawing/2014/main" id="{7B52FF6E-B4EB-E0A6-0748-39D7C9733FDE}"/>
              </a:ext>
            </a:extLst>
          </p:cNvPr>
          <p:cNvSpPr txBox="1">
            <a:spLocks/>
          </p:cNvSpPr>
          <p:nvPr/>
        </p:nvSpPr>
        <p:spPr>
          <a:xfrm>
            <a:off x="1227282" y="2411842"/>
            <a:ext cx="5059643" cy="34696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000000"/>
                </a:solidFill>
                <a:latin typeface="Calibri"/>
                <a:cs typeface="Calibri"/>
              </a:rPr>
              <a:t>How much mangrove habitat has been lost in Australia during the last 200 years, approximately?</a:t>
            </a:r>
            <a:endParaRPr lang="en-AU">
              <a:solidFill>
                <a:srgbClr val="102B4E"/>
              </a:solidFill>
              <a:latin typeface="Calibri"/>
              <a:cs typeface="Calibri"/>
            </a:endParaRPr>
          </a:p>
        </p:txBody>
      </p:sp>
      <p:sp>
        <p:nvSpPr>
          <p:cNvPr id="4" name="Content Placeholder 3">
            <a:extLst>
              <a:ext uri="{FF2B5EF4-FFF2-40B4-BE49-F238E27FC236}">
                <a16:creationId xmlns:a16="http://schemas.microsoft.com/office/drawing/2014/main" id="{1858D65A-DC99-C2F5-34E4-C9093EAC9666}"/>
              </a:ext>
            </a:extLst>
          </p:cNvPr>
          <p:cNvSpPr txBox="1">
            <a:spLocks/>
          </p:cNvSpPr>
          <p:nvPr/>
        </p:nvSpPr>
        <p:spPr>
          <a:xfrm>
            <a:off x="6724867" y="2734637"/>
            <a:ext cx="5660594"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AU" dirty="0">
                <a:solidFill>
                  <a:srgbClr val="000000"/>
                </a:solidFill>
                <a:latin typeface="Calibri" panose="020F0502020204030204" pitchFamily="34" charset="0"/>
              </a:rPr>
              <a:t>A) Less than 10% </a:t>
            </a:r>
            <a:endParaRPr lang="en-AU" dirty="0">
              <a:solidFill>
                <a:srgbClr val="000000"/>
              </a:solidFill>
              <a:latin typeface="Segoe UI" panose="020B0502040204020203" pitchFamily="34" charset="0"/>
            </a:endParaRPr>
          </a:p>
          <a:p>
            <a:pPr marL="0" indent="0" fontAlgn="base">
              <a:buFont typeface="Arial" panose="020B0604020202020204" pitchFamily="34" charset="0"/>
              <a:buNone/>
            </a:pPr>
            <a:r>
              <a:rPr lang="en-AU" dirty="0">
                <a:solidFill>
                  <a:srgbClr val="000000"/>
                </a:solidFill>
                <a:latin typeface="Calibri" panose="020F0502020204030204" pitchFamily="34" charset="0"/>
              </a:rPr>
              <a:t>B) 20% </a:t>
            </a:r>
            <a:endParaRPr lang="en-AU" dirty="0">
              <a:solidFill>
                <a:srgbClr val="000000"/>
              </a:solidFill>
              <a:latin typeface="Segoe UI" panose="020B0502040204020203" pitchFamily="34" charset="0"/>
            </a:endParaRPr>
          </a:p>
          <a:p>
            <a:pPr marL="0" indent="0" fontAlgn="base">
              <a:buFont typeface="Arial" panose="020B0604020202020204" pitchFamily="34" charset="0"/>
              <a:buNone/>
            </a:pPr>
            <a:r>
              <a:rPr lang="en-AU" dirty="0">
                <a:solidFill>
                  <a:srgbClr val="000000"/>
                </a:solidFill>
                <a:latin typeface="Calibri" panose="020F0502020204030204" pitchFamily="34" charset="0"/>
              </a:rPr>
              <a:t>C) </a:t>
            </a:r>
            <a:r>
              <a:rPr lang="en-AU" dirty="0">
                <a:solidFill>
                  <a:srgbClr val="000000"/>
                </a:solidFill>
                <a:highlight>
                  <a:srgbClr val="009AD7"/>
                </a:highlight>
                <a:latin typeface="Calibri" panose="020F0502020204030204" pitchFamily="34" charset="0"/>
              </a:rPr>
              <a:t>50% </a:t>
            </a:r>
            <a:endParaRPr lang="en-AU" dirty="0">
              <a:solidFill>
                <a:srgbClr val="000000"/>
              </a:solidFill>
              <a:highlight>
                <a:srgbClr val="009AD7"/>
              </a:highlight>
              <a:latin typeface="Segoe UI" panose="020B0502040204020203" pitchFamily="34" charset="0"/>
            </a:endParaRPr>
          </a:p>
          <a:p>
            <a:pPr marL="0" indent="0" fontAlgn="base">
              <a:buFont typeface="Arial" panose="020B0604020202020204" pitchFamily="34" charset="0"/>
              <a:buNone/>
            </a:pPr>
            <a:r>
              <a:rPr lang="en-AU" dirty="0">
                <a:solidFill>
                  <a:srgbClr val="000000"/>
                </a:solidFill>
                <a:latin typeface="Calibri" panose="020F0502020204030204" pitchFamily="34" charset="0"/>
              </a:rPr>
              <a:t>D) 80 % </a:t>
            </a:r>
            <a:endParaRPr lang="en-AU" dirty="0">
              <a:solidFill>
                <a:srgbClr val="000000"/>
              </a:solidFill>
              <a:latin typeface="Segoe UI" panose="020B0502040204020203" pitchFamily="34" charset="0"/>
            </a:endParaRPr>
          </a:p>
          <a:p>
            <a:pPr marL="0" indent="0">
              <a:buFont typeface="Arial" panose="020B0604020202020204" pitchFamily="34" charset="0"/>
              <a:buNone/>
            </a:pPr>
            <a:endParaRPr lang="en-AU" dirty="0"/>
          </a:p>
        </p:txBody>
      </p:sp>
      <p:sp>
        <p:nvSpPr>
          <p:cNvPr id="5" name="Subtitle 4">
            <a:extLst>
              <a:ext uri="{FF2B5EF4-FFF2-40B4-BE49-F238E27FC236}">
                <a16:creationId xmlns:a16="http://schemas.microsoft.com/office/drawing/2014/main" id="{3CC7DA91-6BC0-E925-C660-6F3AAC3ACFE6}"/>
              </a:ext>
            </a:extLst>
          </p:cNvPr>
          <p:cNvSpPr txBox="1">
            <a:spLocks/>
          </p:cNvSpPr>
          <p:nvPr/>
        </p:nvSpPr>
        <p:spPr>
          <a:xfrm>
            <a:off x="1220836" y="1873307"/>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27BAA6"/>
                </a:solidFill>
              </a:rPr>
              <a:t>Topic: Mangroves (II)</a:t>
            </a:r>
          </a:p>
        </p:txBody>
      </p:sp>
      <p:pic>
        <p:nvPicPr>
          <p:cNvPr id="6" name="Picture 5">
            <a:extLst>
              <a:ext uri="{FF2B5EF4-FFF2-40B4-BE49-F238E27FC236}">
                <a16:creationId xmlns:a16="http://schemas.microsoft.com/office/drawing/2014/main" id="{7E681AEB-74B9-1389-B26A-CDB8F08FDEE5}"/>
              </a:ext>
            </a:extLst>
          </p:cNvPr>
          <p:cNvPicPr>
            <a:picLocks noChangeAspect="1"/>
          </p:cNvPicPr>
          <p:nvPr/>
        </p:nvPicPr>
        <p:blipFill>
          <a:blip r:embed="rId3"/>
          <a:stretch>
            <a:fillRect/>
          </a:stretch>
        </p:blipFill>
        <p:spPr>
          <a:xfrm>
            <a:off x="1837759" y="3771560"/>
            <a:ext cx="3400506" cy="2897162"/>
          </a:xfrm>
          <a:prstGeom prst="rect">
            <a:avLst/>
          </a:prstGeom>
        </p:spPr>
      </p:pic>
    </p:spTree>
    <p:extLst>
      <p:ext uri="{BB962C8B-B14F-4D97-AF65-F5344CB8AC3E}">
        <p14:creationId xmlns:p14="http://schemas.microsoft.com/office/powerpoint/2010/main" val="356858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240A-C3B2-665E-965A-7BB0A73D7F3F}"/>
              </a:ext>
            </a:extLst>
          </p:cNvPr>
          <p:cNvSpPr txBox="1">
            <a:spLocks/>
          </p:cNvSpPr>
          <p:nvPr/>
        </p:nvSpPr>
        <p:spPr>
          <a:xfrm>
            <a:off x="1144470" y="564156"/>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10</a:t>
            </a:r>
          </a:p>
        </p:txBody>
      </p:sp>
      <p:sp>
        <p:nvSpPr>
          <p:cNvPr id="3" name="Content Placeholder 2">
            <a:extLst>
              <a:ext uri="{FF2B5EF4-FFF2-40B4-BE49-F238E27FC236}">
                <a16:creationId xmlns:a16="http://schemas.microsoft.com/office/drawing/2014/main" id="{FF3E6C80-91F3-8C4E-212C-4AA24835ABD4}"/>
              </a:ext>
            </a:extLst>
          </p:cNvPr>
          <p:cNvSpPr txBox="1">
            <a:spLocks/>
          </p:cNvSpPr>
          <p:nvPr/>
        </p:nvSpPr>
        <p:spPr>
          <a:xfrm>
            <a:off x="1144469" y="2830171"/>
            <a:ext cx="5059643" cy="346962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In 2021, how many litres of bottled water was purchased by each Australian (on average)? </a:t>
            </a:r>
          </a:p>
        </p:txBody>
      </p:sp>
      <p:sp>
        <p:nvSpPr>
          <p:cNvPr id="4" name="Content Placeholder 3">
            <a:extLst>
              <a:ext uri="{FF2B5EF4-FFF2-40B4-BE49-F238E27FC236}">
                <a16:creationId xmlns:a16="http://schemas.microsoft.com/office/drawing/2014/main" id="{DC7FD03D-1B09-65B6-6BF3-49E0BAA948AA}"/>
              </a:ext>
            </a:extLst>
          </p:cNvPr>
          <p:cNvSpPr txBox="1">
            <a:spLocks/>
          </p:cNvSpPr>
          <p:nvPr/>
        </p:nvSpPr>
        <p:spPr>
          <a:xfrm>
            <a:off x="6670276" y="2830171"/>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en-AU" dirty="0">
                <a:solidFill>
                  <a:srgbClr val="102B4E"/>
                </a:solidFill>
              </a:rPr>
              <a:t>204L</a:t>
            </a:r>
          </a:p>
          <a:p>
            <a:pPr marL="514350" indent="-514350">
              <a:buFont typeface="Arial" panose="020B0604020202020204" pitchFamily="34" charset="0"/>
              <a:buAutoNum type="alphaUcPeriod"/>
            </a:pPr>
            <a:r>
              <a:rPr lang="en-AU" dirty="0">
                <a:solidFill>
                  <a:srgbClr val="102B4E"/>
                </a:solidFill>
              </a:rPr>
              <a:t>304L</a:t>
            </a:r>
          </a:p>
          <a:p>
            <a:pPr marL="514350" indent="-514350">
              <a:buFont typeface="Arial" panose="020B0604020202020204" pitchFamily="34" charset="0"/>
              <a:buAutoNum type="alphaUcPeriod"/>
            </a:pPr>
            <a:r>
              <a:rPr lang="en-AU" dirty="0">
                <a:solidFill>
                  <a:srgbClr val="102B4E"/>
                </a:solidFill>
              </a:rPr>
              <a:t>404L</a:t>
            </a:r>
          </a:p>
          <a:p>
            <a:pPr marL="514350" indent="-514350">
              <a:buFont typeface="Arial" panose="020B0604020202020204" pitchFamily="34" charset="0"/>
              <a:buAutoNum type="alphaUcPeriod"/>
            </a:pPr>
            <a:r>
              <a:rPr lang="en-AU" dirty="0">
                <a:solidFill>
                  <a:srgbClr val="102B4E"/>
                </a:solidFill>
              </a:rPr>
              <a:t>504L</a:t>
            </a:r>
            <a:endParaRPr lang="en-AU" dirty="0"/>
          </a:p>
        </p:txBody>
      </p:sp>
      <p:sp>
        <p:nvSpPr>
          <p:cNvPr id="5" name="Subtitle 4">
            <a:extLst>
              <a:ext uri="{FF2B5EF4-FFF2-40B4-BE49-F238E27FC236}">
                <a16:creationId xmlns:a16="http://schemas.microsoft.com/office/drawing/2014/main" id="{55826749-7A36-4AAA-CE43-BE849A35341D}"/>
              </a:ext>
            </a:extLst>
          </p:cNvPr>
          <p:cNvSpPr txBox="1">
            <a:spLocks/>
          </p:cNvSpPr>
          <p:nvPr/>
        </p:nvSpPr>
        <p:spPr>
          <a:xfrm>
            <a:off x="1166245" y="1968841"/>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Bottled water</a:t>
            </a:r>
          </a:p>
        </p:txBody>
      </p:sp>
      <p:pic>
        <p:nvPicPr>
          <p:cNvPr id="6" name="Picture 5">
            <a:extLst>
              <a:ext uri="{FF2B5EF4-FFF2-40B4-BE49-F238E27FC236}">
                <a16:creationId xmlns:a16="http://schemas.microsoft.com/office/drawing/2014/main" id="{7C5A5BF8-DB5B-C62C-7E11-36E8AC8C0733}"/>
              </a:ext>
            </a:extLst>
          </p:cNvPr>
          <p:cNvPicPr>
            <a:picLocks noChangeAspect="1"/>
          </p:cNvPicPr>
          <p:nvPr/>
        </p:nvPicPr>
        <p:blipFill>
          <a:blip r:embed="rId3"/>
          <a:stretch>
            <a:fillRect/>
          </a:stretch>
        </p:blipFill>
        <p:spPr>
          <a:xfrm>
            <a:off x="1432408" y="4334110"/>
            <a:ext cx="3933548" cy="2360129"/>
          </a:xfrm>
          <a:prstGeom prst="rect">
            <a:avLst/>
          </a:prstGeom>
        </p:spPr>
      </p:pic>
    </p:spTree>
    <p:extLst>
      <p:ext uri="{BB962C8B-B14F-4D97-AF65-F5344CB8AC3E}">
        <p14:creationId xmlns:p14="http://schemas.microsoft.com/office/powerpoint/2010/main" val="1154749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33776962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240A-C3B2-665E-965A-7BB0A73D7F3F}"/>
              </a:ext>
            </a:extLst>
          </p:cNvPr>
          <p:cNvSpPr txBox="1">
            <a:spLocks/>
          </p:cNvSpPr>
          <p:nvPr/>
        </p:nvSpPr>
        <p:spPr>
          <a:xfrm>
            <a:off x="1144470" y="564156"/>
            <a:ext cx="10607224" cy="1249363"/>
          </a:xfrm>
          <a:prstGeom prst="rect">
            <a:avLst/>
          </a:prstGeom>
          <a:solidFill>
            <a:srgbClr val="009AD7"/>
          </a:solidFill>
          <a:ln>
            <a:solidFill>
              <a:srgbClr val="009AD7"/>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10</a:t>
            </a:r>
          </a:p>
        </p:txBody>
      </p:sp>
      <p:sp>
        <p:nvSpPr>
          <p:cNvPr id="3" name="Content Placeholder 2">
            <a:extLst>
              <a:ext uri="{FF2B5EF4-FFF2-40B4-BE49-F238E27FC236}">
                <a16:creationId xmlns:a16="http://schemas.microsoft.com/office/drawing/2014/main" id="{FF3E6C80-91F3-8C4E-212C-4AA24835ABD4}"/>
              </a:ext>
            </a:extLst>
          </p:cNvPr>
          <p:cNvSpPr txBox="1">
            <a:spLocks/>
          </p:cNvSpPr>
          <p:nvPr/>
        </p:nvSpPr>
        <p:spPr>
          <a:xfrm>
            <a:off x="1144469" y="2830171"/>
            <a:ext cx="5059643" cy="3469622"/>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In 2021, how many litres of bottled water was purchased by each Australian (on average)? </a:t>
            </a:r>
          </a:p>
        </p:txBody>
      </p:sp>
      <p:sp>
        <p:nvSpPr>
          <p:cNvPr id="4" name="Content Placeholder 3">
            <a:extLst>
              <a:ext uri="{FF2B5EF4-FFF2-40B4-BE49-F238E27FC236}">
                <a16:creationId xmlns:a16="http://schemas.microsoft.com/office/drawing/2014/main" id="{DC7FD03D-1B09-65B6-6BF3-49E0BAA948AA}"/>
              </a:ext>
            </a:extLst>
          </p:cNvPr>
          <p:cNvSpPr txBox="1">
            <a:spLocks/>
          </p:cNvSpPr>
          <p:nvPr/>
        </p:nvSpPr>
        <p:spPr>
          <a:xfrm>
            <a:off x="6670276" y="2830171"/>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en-AU" dirty="0">
                <a:solidFill>
                  <a:srgbClr val="102B4E"/>
                </a:solidFill>
              </a:rPr>
              <a:t>204L</a:t>
            </a:r>
          </a:p>
          <a:p>
            <a:pPr marL="514350" indent="-514350">
              <a:buFont typeface="Arial" panose="020B0604020202020204" pitchFamily="34" charset="0"/>
              <a:buAutoNum type="alphaUcPeriod"/>
            </a:pPr>
            <a:r>
              <a:rPr lang="en-AU" dirty="0">
                <a:solidFill>
                  <a:srgbClr val="102B4E"/>
                </a:solidFill>
              </a:rPr>
              <a:t>304L</a:t>
            </a:r>
          </a:p>
          <a:p>
            <a:pPr marL="514350" indent="-514350">
              <a:buFont typeface="Arial" panose="020B0604020202020204" pitchFamily="34" charset="0"/>
              <a:buAutoNum type="alphaUcPeriod"/>
            </a:pPr>
            <a:r>
              <a:rPr lang="en-AU" dirty="0">
                <a:solidFill>
                  <a:srgbClr val="102B4E"/>
                </a:solidFill>
              </a:rPr>
              <a:t>404L</a:t>
            </a:r>
          </a:p>
          <a:p>
            <a:pPr marL="514350" indent="-514350">
              <a:buFont typeface="Arial" panose="020B0604020202020204" pitchFamily="34" charset="0"/>
              <a:buAutoNum type="alphaUcPeriod"/>
            </a:pPr>
            <a:r>
              <a:rPr lang="en-AU" dirty="0">
                <a:solidFill>
                  <a:srgbClr val="102B4E"/>
                </a:solidFill>
              </a:rPr>
              <a:t>504L</a:t>
            </a:r>
            <a:endParaRPr lang="en-AU" dirty="0"/>
          </a:p>
        </p:txBody>
      </p:sp>
      <p:sp>
        <p:nvSpPr>
          <p:cNvPr id="5" name="Subtitle 4">
            <a:extLst>
              <a:ext uri="{FF2B5EF4-FFF2-40B4-BE49-F238E27FC236}">
                <a16:creationId xmlns:a16="http://schemas.microsoft.com/office/drawing/2014/main" id="{55826749-7A36-4AAA-CE43-BE849A35341D}"/>
              </a:ext>
            </a:extLst>
          </p:cNvPr>
          <p:cNvSpPr txBox="1">
            <a:spLocks/>
          </p:cNvSpPr>
          <p:nvPr/>
        </p:nvSpPr>
        <p:spPr>
          <a:xfrm>
            <a:off x="1166245" y="1968841"/>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009AD7"/>
                </a:solidFill>
              </a:rPr>
              <a:t>Topic: Bottled water</a:t>
            </a:r>
          </a:p>
        </p:txBody>
      </p:sp>
      <p:pic>
        <p:nvPicPr>
          <p:cNvPr id="6" name="Picture 5">
            <a:extLst>
              <a:ext uri="{FF2B5EF4-FFF2-40B4-BE49-F238E27FC236}">
                <a16:creationId xmlns:a16="http://schemas.microsoft.com/office/drawing/2014/main" id="{7C5A5BF8-DB5B-C62C-7E11-36E8AC8C0733}"/>
              </a:ext>
            </a:extLst>
          </p:cNvPr>
          <p:cNvPicPr>
            <a:picLocks noChangeAspect="1"/>
          </p:cNvPicPr>
          <p:nvPr/>
        </p:nvPicPr>
        <p:blipFill>
          <a:blip r:embed="rId3"/>
          <a:stretch>
            <a:fillRect/>
          </a:stretch>
        </p:blipFill>
        <p:spPr>
          <a:xfrm>
            <a:off x="1432408" y="4334110"/>
            <a:ext cx="3933548" cy="2360129"/>
          </a:xfrm>
          <a:prstGeom prst="rect">
            <a:avLst/>
          </a:prstGeom>
        </p:spPr>
      </p:pic>
    </p:spTree>
    <p:extLst>
      <p:ext uri="{BB962C8B-B14F-4D97-AF65-F5344CB8AC3E}">
        <p14:creationId xmlns:p14="http://schemas.microsoft.com/office/powerpoint/2010/main" val="2520945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42377123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009AD7"/>
          </a:solidFill>
          <a:ln>
            <a:solidFill>
              <a:srgbClr val="009AD7"/>
            </a:solidFill>
          </a:ln>
        </p:spPr>
        <p:txBody>
          <a:bodyPr>
            <a:normAutofit/>
          </a:bodyPr>
          <a:lstStyle/>
          <a:p>
            <a:r>
              <a:rPr lang="en-AU">
                <a:solidFill>
                  <a:srgbClr val="F5F9FB"/>
                </a:solidFill>
              </a:rPr>
              <a:t>Question 10</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ln>
            <a:noFill/>
          </a:ln>
        </p:spPr>
        <p:txBody>
          <a:bodyPr/>
          <a:lstStyle/>
          <a:p>
            <a:pPr marL="0" indent="0">
              <a:buNone/>
            </a:pPr>
            <a:r>
              <a:rPr lang="en-AU">
                <a:solidFill>
                  <a:srgbClr val="102B4E"/>
                </a:solidFill>
              </a:rPr>
              <a:t>In 2021, how many litres of bottled water was purchased by each Australian (on average)? </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514350" indent="-514350">
              <a:buAutoNum type="alphaUcPeriod"/>
            </a:pPr>
            <a:r>
              <a:rPr lang="en-AU">
                <a:solidFill>
                  <a:srgbClr val="102B4E"/>
                </a:solidFill>
              </a:rPr>
              <a:t>204L</a:t>
            </a:r>
          </a:p>
          <a:p>
            <a:pPr marL="514350" indent="-514350">
              <a:buAutoNum type="alphaUcPeriod"/>
            </a:pPr>
            <a:r>
              <a:rPr lang="en-AU">
                <a:solidFill>
                  <a:srgbClr val="102B4E"/>
                </a:solidFill>
              </a:rPr>
              <a:t>304L</a:t>
            </a:r>
          </a:p>
          <a:p>
            <a:pPr marL="514350" indent="-514350">
              <a:buAutoNum type="alphaUcPeriod"/>
            </a:pPr>
            <a:r>
              <a:rPr lang="en-AU">
                <a:solidFill>
                  <a:srgbClr val="102B4E"/>
                </a:solidFill>
              </a:rPr>
              <a:t>404L</a:t>
            </a:r>
          </a:p>
          <a:p>
            <a:pPr marL="514350" indent="-514350">
              <a:buAutoNum type="alphaUcPeriod"/>
            </a:pPr>
            <a:r>
              <a:rPr lang="en-AU">
                <a:solidFill>
                  <a:srgbClr val="102B4E"/>
                </a:solidFill>
                <a:highlight>
                  <a:srgbClr val="7BCAE9"/>
                </a:highlight>
              </a:rPr>
              <a:t>504L</a:t>
            </a:r>
            <a:endParaRPr lang="en-AU">
              <a:highlight>
                <a:srgbClr val="7BCAE9"/>
              </a:highlight>
            </a:endParaRP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009AD7"/>
                </a:solidFill>
              </a:rPr>
              <a:t>Topic: Bottled water</a:t>
            </a:r>
          </a:p>
        </p:txBody>
      </p:sp>
      <p:pic>
        <p:nvPicPr>
          <p:cNvPr id="7" name="Picture 6" descr="Text&#10;&#10;Description automatically generated">
            <a:extLst>
              <a:ext uri="{FF2B5EF4-FFF2-40B4-BE49-F238E27FC236}">
                <a16:creationId xmlns:a16="http://schemas.microsoft.com/office/drawing/2014/main" id="{70F596D6-92B2-CA31-F5D1-74C5C6FB3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pic>
        <p:nvPicPr>
          <p:cNvPr id="8" name="Picture 7">
            <a:extLst>
              <a:ext uri="{FF2B5EF4-FFF2-40B4-BE49-F238E27FC236}">
                <a16:creationId xmlns:a16="http://schemas.microsoft.com/office/drawing/2014/main" id="{9E12398C-35AF-EFFB-33F5-D0B76210EC6C}"/>
              </a:ext>
            </a:extLst>
          </p:cNvPr>
          <p:cNvPicPr>
            <a:picLocks noChangeAspect="1"/>
          </p:cNvPicPr>
          <p:nvPr/>
        </p:nvPicPr>
        <p:blipFill>
          <a:blip r:embed="rId4"/>
          <a:stretch>
            <a:fillRect/>
          </a:stretch>
        </p:blipFill>
        <p:spPr>
          <a:xfrm>
            <a:off x="1091214" y="4211280"/>
            <a:ext cx="3933548" cy="2360129"/>
          </a:xfrm>
          <a:prstGeom prst="rect">
            <a:avLst/>
          </a:prstGeom>
        </p:spPr>
      </p:pic>
    </p:spTree>
    <p:extLst>
      <p:ext uri="{BB962C8B-B14F-4D97-AF65-F5344CB8AC3E}">
        <p14:creationId xmlns:p14="http://schemas.microsoft.com/office/powerpoint/2010/main" val="4099302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11</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p:txBody>
          <a:bodyPr>
            <a:normAutofit/>
          </a:bodyPr>
          <a:lstStyle/>
          <a:p>
            <a:pPr marL="0" indent="0">
              <a:buNone/>
            </a:pPr>
            <a:r>
              <a:rPr lang="en-AU">
                <a:solidFill>
                  <a:srgbClr val="102B4E"/>
                </a:solidFill>
              </a:rPr>
              <a:t>A water treatment plant in Windhoek, Namibia uses a process that partially mimics nature to turn sewage from over 300,000 residents back into potable water</a:t>
            </a:r>
          </a:p>
          <a:p>
            <a:pPr marL="0" indent="0">
              <a:buNone/>
            </a:pPr>
            <a:r>
              <a:rPr lang="en-AU">
                <a:solidFill>
                  <a:srgbClr val="102B4E"/>
                </a:solidFill>
              </a:rPr>
              <a:t>When did the plant open?</a:t>
            </a:r>
            <a:endParaRPr lang="en-AU"/>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en-AU">
                <a:solidFill>
                  <a:srgbClr val="102B4E"/>
                </a:solidFill>
              </a:rPr>
              <a:t>1968</a:t>
            </a:r>
          </a:p>
          <a:p>
            <a:pPr marL="457200" indent="-457200">
              <a:buAutoNum type="alphaUcPeriod"/>
            </a:pPr>
            <a:r>
              <a:rPr lang="en-AU">
                <a:solidFill>
                  <a:srgbClr val="102B4E"/>
                </a:solidFill>
              </a:rPr>
              <a:t>1972</a:t>
            </a:r>
          </a:p>
          <a:p>
            <a:pPr marL="457200" indent="-457200">
              <a:buAutoNum type="alphaUcPeriod"/>
            </a:pPr>
            <a:r>
              <a:rPr lang="en-AU">
                <a:solidFill>
                  <a:srgbClr val="102B4E"/>
                </a:solidFill>
              </a:rPr>
              <a:t>1988</a:t>
            </a:r>
          </a:p>
          <a:p>
            <a:pPr marL="457200" indent="-457200">
              <a:buAutoNum type="alphaUcPeriod"/>
            </a:pPr>
            <a:r>
              <a:rPr lang="en-AU">
                <a:solidFill>
                  <a:srgbClr val="102B4E"/>
                </a:solidFill>
              </a:rPr>
              <a:t>1992</a:t>
            </a:r>
          </a:p>
          <a:p>
            <a:endParaRPr lang="en-AU"/>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Purified Recycled Water</a:t>
            </a:r>
          </a:p>
        </p:txBody>
      </p:sp>
      <p:pic>
        <p:nvPicPr>
          <p:cNvPr id="7" name="Picture 6" descr="Text&#10;&#10;Description automatically generated">
            <a:extLst>
              <a:ext uri="{FF2B5EF4-FFF2-40B4-BE49-F238E27FC236}">
                <a16:creationId xmlns:a16="http://schemas.microsoft.com/office/drawing/2014/main" id="{55DDDB03-0F40-D623-A660-439D3242F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pic>
        <p:nvPicPr>
          <p:cNvPr id="8" name="Picture 7">
            <a:extLst>
              <a:ext uri="{FF2B5EF4-FFF2-40B4-BE49-F238E27FC236}">
                <a16:creationId xmlns:a16="http://schemas.microsoft.com/office/drawing/2014/main" id="{0424E693-579A-6F22-F0A7-57A2D469E80C}"/>
              </a:ext>
            </a:extLst>
          </p:cNvPr>
          <p:cNvPicPr>
            <a:picLocks noChangeAspect="1"/>
          </p:cNvPicPr>
          <p:nvPr/>
        </p:nvPicPr>
        <p:blipFill>
          <a:blip r:embed="rId4"/>
          <a:stretch>
            <a:fillRect/>
          </a:stretch>
        </p:blipFill>
        <p:spPr>
          <a:xfrm>
            <a:off x="7947169" y="2665892"/>
            <a:ext cx="4048277" cy="2276031"/>
          </a:xfrm>
          <a:prstGeom prst="rect">
            <a:avLst/>
          </a:prstGeom>
        </p:spPr>
      </p:pic>
    </p:spTree>
    <p:extLst>
      <p:ext uri="{BB962C8B-B14F-4D97-AF65-F5344CB8AC3E}">
        <p14:creationId xmlns:p14="http://schemas.microsoft.com/office/powerpoint/2010/main" val="2633772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589779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11</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p:txBody>
          <a:bodyPr>
            <a:normAutofit/>
          </a:bodyPr>
          <a:lstStyle/>
          <a:p>
            <a:pPr marL="0" indent="0">
              <a:buNone/>
            </a:pPr>
            <a:r>
              <a:rPr lang="en-AU">
                <a:solidFill>
                  <a:srgbClr val="102B4E"/>
                </a:solidFill>
              </a:rPr>
              <a:t>A water treatment plant in Windhoek, Namibia uses a process that partially mimics nature to turn sewage from over 300,000 residents back into potable water</a:t>
            </a:r>
          </a:p>
          <a:p>
            <a:pPr marL="0" indent="0">
              <a:buNone/>
            </a:pPr>
            <a:r>
              <a:rPr lang="en-AU">
                <a:solidFill>
                  <a:srgbClr val="102B4E"/>
                </a:solidFill>
              </a:rPr>
              <a:t>When did the plant open?</a:t>
            </a:r>
            <a:endParaRPr lang="en-AU"/>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en-AU">
                <a:solidFill>
                  <a:srgbClr val="102B4E"/>
                </a:solidFill>
                <a:highlight>
                  <a:srgbClr val="7BCAE9"/>
                </a:highlight>
              </a:rPr>
              <a:t>1968</a:t>
            </a:r>
          </a:p>
          <a:p>
            <a:pPr marL="457200" indent="-457200">
              <a:buAutoNum type="alphaUcPeriod"/>
            </a:pPr>
            <a:r>
              <a:rPr lang="en-AU">
                <a:solidFill>
                  <a:srgbClr val="102B4E"/>
                </a:solidFill>
              </a:rPr>
              <a:t>1972</a:t>
            </a:r>
          </a:p>
          <a:p>
            <a:pPr marL="457200" indent="-457200">
              <a:buAutoNum type="alphaUcPeriod"/>
            </a:pPr>
            <a:r>
              <a:rPr lang="en-AU">
                <a:solidFill>
                  <a:srgbClr val="102B4E"/>
                </a:solidFill>
              </a:rPr>
              <a:t>1988</a:t>
            </a:r>
          </a:p>
          <a:p>
            <a:pPr marL="457200" indent="-457200">
              <a:buAutoNum type="alphaUcPeriod"/>
            </a:pPr>
            <a:r>
              <a:rPr lang="en-AU">
                <a:solidFill>
                  <a:srgbClr val="102B4E"/>
                </a:solidFill>
              </a:rPr>
              <a:t>1992</a:t>
            </a:r>
          </a:p>
          <a:p>
            <a:endParaRPr lang="en-AU"/>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Purified Recycled Water</a:t>
            </a:r>
          </a:p>
        </p:txBody>
      </p:sp>
      <p:pic>
        <p:nvPicPr>
          <p:cNvPr id="7" name="Picture 6" descr="Text&#10;&#10;Description automatically generated">
            <a:extLst>
              <a:ext uri="{FF2B5EF4-FFF2-40B4-BE49-F238E27FC236}">
                <a16:creationId xmlns:a16="http://schemas.microsoft.com/office/drawing/2014/main" id="{55DDDB03-0F40-D623-A660-439D3242F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pic>
        <p:nvPicPr>
          <p:cNvPr id="8" name="Picture 7">
            <a:extLst>
              <a:ext uri="{FF2B5EF4-FFF2-40B4-BE49-F238E27FC236}">
                <a16:creationId xmlns:a16="http://schemas.microsoft.com/office/drawing/2014/main" id="{0424E693-579A-6F22-F0A7-57A2D469E80C}"/>
              </a:ext>
            </a:extLst>
          </p:cNvPr>
          <p:cNvPicPr>
            <a:picLocks noChangeAspect="1"/>
          </p:cNvPicPr>
          <p:nvPr/>
        </p:nvPicPr>
        <p:blipFill>
          <a:blip r:embed="rId4"/>
          <a:stretch>
            <a:fillRect/>
          </a:stretch>
        </p:blipFill>
        <p:spPr>
          <a:xfrm>
            <a:off x="7947169" y="2665892"/>
            <a:ext cx="4048277" cy="2276031"/>
          </a:xfrm>
          <a:prstGeom prst="rect">
            <a:avLst/>
          </a:prstGeom>
        </p:spPr>
      </p:pic>
    </p:spTree>
    <p:extLst>
      <p:ext uri="{BB962C8B-B14F-4D97-AF65-F5344CB8AC3E}">
        <p14:creationId xmlns:p14="http://schemas.microsoft.com/office/powerpoint/2010/main" val="7879581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9638-952D-AF4B-E198-C01D48C91158}"/>
              </a:ext>
            </a:extLst>
          </p:cNvPr>
          <p:cNvSpPr txBox="1">
            <a:spLocks/>
          </p:cNvSpPr>
          <p:nvPr/>
        </p:nvSpPr>
        <p:spPr>
          <a:xfrm>
            <a:off x="1334904" y="436891"/>
            <a:ext cx="10607224" cy="1249363"/>
          </a:xfrm>
          <a:prstGeom prst="rect">
            <a:avLst/>
          </a:prstGeom>
          <a:solidFill>
            <a:srgbClr val="102B4E"/>
          </a:solidFill>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Wat-er you know? </a:t>
            </a:r>
            <a:br>
              <a:rPr lang="en-AU">
                <a:solidFill>
                  <a:srgbClr val="F5F9FB"/>
                </a:solidFill>
              </a:rPr>
            </a:br>
            <a:r>
              <a:rPr lang="en-AU">
                <a:solidFill>
                  <a:srgbClr val="F5F9FB"/>
                </a:solidFill>
              </a:rPr>
              <a:t>Think you’re a water x-spurt?</a:t>
            </a:r>
          </a:p>
        </p:txBody>
      </p:sp>
      <p:sp>
        <p:nvSpPr>
          <p:cNvPr id="3" name="Subtitle 3">
            <a:extLst>
              <a:ext uri="{FF2B5EF4-FFF2-40B4-BE49-F238E27FC236}">
                <a16:creationId xmlns:a16="http://schemas.microsoft.com/office/drawing/2014/main" id="{1F04D635-B8FA-855F-5995-754345688813}"/>
              </a:ext>
            </a:extLst>
          </p:cNvPr>
          <p:cNvSpPr txBox="1">
            <a:spLocks/>
          </p:cNvSpPr>
          <p:nvPr/>
        </p:nvSpPr>
        <p:spPr>
          <a:xfrm>
            <a:off x="1334904" y="1754940"/>
            <a:ext cx="10585449" cy="4668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a:solidFill>
                  <a:srgbClr val="009AD7"/>
                </a:solidFill>
              </a:rPr>
              <a:t>Presented by </a:t>
            </a:r>
            <a:r>
              <a:rPr lang="en-AU" sz="2400" i="1">
                <a:solidFill>
                  <a:srgbClr val="009AD7"/>
                </a:solidFill>
              </a:rPr>
              <a:t>AWA Water Literacy and Education Specialist Network</a:t>
            </a:r>
          </a:p>
          <a:p>
            <a:endParaRPr lang="en-AU"/>
          </a:p>
        </p:txBody>
      </p:sp>
      <p:sp>
        <p:nvSpPr>
          <p:cNvPr id="4" name="Content Placeholder 4">
            <a:extLst>
              <a:ext uri="{FF2B5EF4-FFF2-40B4-BE49-F238E27FC236}">
                <a16:creationId xmlns:a16="http://schemas.microsoft.com/office/drawing/2014/main" id="{0CFD47E7-3A38-2050-82E4-DAC328275CB1}"/>
              </a:ext>
            </a:extLst>
          </p:cNvPr>
          <p:cNvSpPr txBox="1">
            <a:spLocks/>
          </p:cNvSpPr>
          <p:nvPr/>
        </p:nvSpPr>
        <p:spPr>
          <a:xfrm>
            <a:off x="1334904" y="2496598"/>
            <a:ext cx="8740145" cy="277237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sz="4000" b="1">
                <a:solidFill>
                  <a:srgbClr val="F58220"/>
                </a:solidFill>
              </a:rPr>
              <a:t>Quiz</a:t>
            </a:r>
          </a:p>
          <a:p>
            <a:r>
              <a:rPr lang="en-AU"/>
              <a:t>18 questions in total</a:t>
            </a:r>
          </a:p>
          <a:p>
            <a:r>
              <a:rPr lang="en-AU"/>
              <a:t>Question 16 – two answers</a:t>
            </a:r>
          </a:p>
          <a:p>
            <a:r>
              <a:rPr lang="en-AU"/>
              <a:t>Question 18 – six answers</a:t>
            </a:r>
          </a:p>
          <a:p>
            <a:r>
              <a:rPr lang="en-AU"/>
              <a:t>Possible total of 24 points</a:t>
            </a:r>
          </a:p>
          <a:p>
            <a:r>
              <a:rPr lang="en-AU"/>
              <a:t>Winner/s will be celebrated and crowned water x-spurts!</a:t>
            </a:r>
          </a:p>
        </p:txBody>
      </p:sp>
      <p:pic>
        <p:nvPicPr>
          <p:cNvPr id="5" name="Picture 4" descr="A picture containing graphical user interface&#10;&#10;Description automatically generated">
            <a:extLst>
              <a:ext uri="{FF2B5EF4-FFF2-40B4-BE49-F238E27FC236}">
                <a16:creationId xmlns:a16="http://schemas.microsoft.com/office/drawing/2014/main" id="{99A78B27-43E9-FBF2-B13A-31EF25D55018}"/>
              </a:ext>
            </a:extLst>
          </p:cNvPr>
          <p:cNvPicPr>
            <a:picLocks noChangeAspect="1"/>
          </p:cNvPicPr>
          <p:nvPr/>
        </p:nvPicPr>
        <p:blipFill rotWithShape="1">
          <a:blip r:embed="rId3">
            <a:extLst>
              <a:ext uri="{28A0092B-C50C-407E-A947-70E740481C1C}">
                <a14:useLocalDpi xmlns:a14="http://schemas.microsoft.com/office/drawing/2010/main" val="0"/>
              </a:ext>
            </a:extLst>
          </a:blip>
          <a:srcRect l="1139" t="253" r="68943" b="69511"/>
          <a:stretch/>
        </p:blipFill>
        <p:spPr>
          <a:xfrm>
            <a:off x="9540229" y="2035490"/>
            <a:ext cx="2401899" cy="2328481"/>
          </a:xfrm>
          <a:prstGeom prst="rect">
            <a:avLst/>
          </a:prstGeom>
        </p:spPr>
      </p:pic>
      <p:pic>
        <p:nvPicPr>
          <p:cNvPr id="6" name="Graphic 5" descr="Pencil with solid fill">
            <a:extLst>
              <a:ext uri="{FF2B5EF4-FFF2-40B4-BE49-F238E27FC236}">
                <a16:creationId xmlns:a16="http://schemas.microsoft.com/office/drawing/2014/main" id="{8DB688A2-E2E8-F98A-D1EB-714697141B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7560" y="5543749"/>
            <a:ext cx="982928" cy="982928"/>
          </a:xfrm>
          <a:prstGeom prst="rect">
            <a:avLst/>
          </a:prstGeom>
        </p:spPr>
      </p:pic>
      <p:pic>
        <p:nvPicPr>
          <p:cNvPr id="7" name="Graphic 6" descr="List with solid fill">
            <a:extLst>
              <a:ext uri="{FF2B5EF4-FFF2-40B4-BE49-F238E27FC236}">
                <a16:creationId xmlns:a16="http://schemas.microsoft.com/office/drawing/2014/main" id="{61056A39-78E4-7061-B4DC-02A51FCE2A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7831">
            <a:off x="4176916" y="5447034"/>
            <a:ext cx="1247796" cy="1247796"/>
          </a:xfrm>
          <a:prstGeom prst="rect">
            <a:avLst/>
          </a:prstGeom>
        </p:spPr>
      </p:pic>
      <p:sp>
        <p:nvSpPr>
          <p:cNvPr id="8" name="TextBox 7">
            <a:extLst>
              <a:ext uri="{FF2B5EF4-FFF2-40B4-BE49-F238E27FC236}">
                <a16:creationId xmlns:a16="http://schemas.microsoft.com/office/drawing/2014/main" id="{D99B61D5-E866-864B-A1C5-6C6CF44E5A69}"/>
              </a:ext>
            </a:extLst>
          </p:cNvPr>
          <p:cNvSpPr txBox="1"/>
          <p:nvPr/>
        </p:nvSpPr>
        <p:spPr>
          <a:xfrm>
            <a:off x="1334904" y="5543749"/>
            <a:ext cx="3244495" cy="661720"/>
          </a:xfrm>
          <a:prstGeom prst="rect">
            <a:avLst/>
          </a:prstGeom>
          <a:noFill/>
        </p:spPr>
        <p:txBody>
          <a:bodyPr wrap="square">
            <a:spAutoFit/>
          </a:bodyPr>
          <a:lstStyle/>
          <a:p>
            <a:pPr marL="0" indent="0">
              <a:buNone/>
            </a:pPr>
            <a:r>
              <a:rPr lang="en-AU" sz="3700" b="1">
                <a:solidFill>
                  <a:srgbClr val="F58220"/>
                </a:solidFill>
              </a:rPr>
              <a:t>You will need</a:t>
            </a:r>
          </a:p>
        </p:txBody>
      </p:sp>
    </p:spTree>
    <p:extLst>
      <p:ext uri="{BB962C8B-B14F-4D97-AF65-F5344CB8AC3E}">
        <p14:creationId xmlns:p14="http://schemas.microsoft.com/office/powerpoint/2010/main" val="359032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27BAA6"/>
          </a:solidFill>
          <a:ln>
            <a:solidFill>
              <a:srgbClr val="27BAA6"/>
            </a:solidFill>
          </a:ln>
        </p:spPr>
        <p:txBody>
          <a:bodyPr>
            <a:normAutofit/>
          </a:bodyPr>
          <a:lstStyle/>
          <a:p>
            <a:r>
              <a:rPr lang="en-AU">
                <a:solidFill>
                  <a:srgbClr val="F5F9FB"/>
                </a:solidFill>
              </a:rPr>
              <a:t>Question 12</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p:txBody>
          <a:bodyPr/>
          <a:lstStyle/>
          <a:p>
            <a:pPr marL="0" indent="0">
              <a:buNone/>
            </a:pPr>
            <a:r>
              <a:rPr lang="en-AU">
                <a:solidFill>
                  <a:srgbClr val="102B4E"/>
                </a:solidFill>
              </a:rPr>
              <a:t>How much of the nitrogen fertiliser consumed in Australia could be offset if we collected and reused human urine? </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0" indent="0">
              <a:buNone/>
            </a:pPr>
            <a:r>
              <a:rPr lang="en-AU">
                <a:solidFill>
                  <a:srgbClr val="102B4E"/>
                </a:solidFill>
              </a:rPr>
              <a:t>A.	1%</a:t>
            </a:r>
          </a:p>
          <a:p>
            <a:pPr marL="0" indent="0">
              <a:buNone/>
            </a:pPr>
            <a:r>
              <a:rPr lang="en-AU">
                <a:solidFill>
                  <a:srgbClr val="102B4E"/>
                </a:solidFill>
              </a:rPr>
              <a:t>B.	5%</a:t>
            </a:r>
          </a:p>
          <a:p>
            <a:pPr marL="0" indent="0">
              <a:buNone/>
            </a:pPr>
            <a:r>
              <a:rPr lang="en-AU">
                <a:solidFill>
                  <a:srgbClr val="102B4E"/>
                </a:solidFill>
              </a:rPr>
              <a:t>C.	20%</a:t>
            </a:r>
          </a:p>
          <a:p>
            <a:pPr marL="0" indent="0">
              <a:buNone/>
            </a:pPr>
            <a:r>
              <a:rPr lang="en-AU">
                <a:solidFill>
                  <a:srgbClr val="102B4E"/>
                </a:solidFill>
              </a:rPr>
              <a:t>D.	50%</a:t>
            </a:r>
          </a:p>
          <a:p>
            <a:pPr marL="0" indent="0">
              <a:buNone/>
            </a:pPr>
            <a:endParaRPr lang="en-AU"/>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27BAA6"/>
                </a:solidFill>
              </a:rPr>
              <a:t>Topic: Nutrients in urine </a:t>
            </a:r>
          </a:p>
        </p:txBody>
      </p:sp>
      <p:pic>
        <p:nvPicPr>
          <p:cNvPr id="6" name="Picture 6" descr="A picture containing cup, toothbrush, bottle, plastic&#10;&#10;Description automatically generated">
            <a:extLst>
              <a:ext uri="{FF2B5EF4-FFF2-40B4-BE49-F238E27FC236}">
                <a16:creationId xmlns:a16="http://schemas.microsoft.com/office/drawing/2014/main" id="{CDC13C00-6BD8-7B67-5D24-0766AFBD0F8D}"/>
              </a:ext>
            </a:extLst>
          </p:cNvPr>
          <p:cNvPicPr>
            <a:picLocks noChangeAspect="1"/>
          </p:cNvPicPr>
          <p:nvPr/>
        </p:nvPicPr>
        <p:blipFill>
          <a:blip r:embed="rId3"/>
          <a:stretch>
            <a:fillRect/>
          </a:stretch>
        </p:blipFill>
        <p:spPr>
          <a:xfrm>
            <a:off x="1148099" y="4642150"/>
            <a:ext cx="3302228" cy="1857503"/>
          </a:xfrm>
          <a:prstGeom prst="rect">
            <a:avLst/>
          </a:prstGeom>
        </p:spPr>
      </p:pic>
      <p:pic>
        <p:nvPicPr>
          <p:cNvPr id="7" name="Picture 6" descr="Text&#10;&#10;Description automatically generated">
            <a:extLst>
              <a:ext uri="{FF2B5EF4-FFF2-40B4-BE49-F238E27FC236}">
                <a16:creationId xmlns:a16="http://schemas.microsoft.com/office/drawing/2014/main" id="{D8601351-A44F-0E65-719F-A93CE07BA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spTree>
    <p:extLst>
      <p:ext uri="{BB962C8B-B14F-4D97-AF65-F5344CB8AC3E}">
        <p14:creationId xmlns:p14="http://schemas.microsoft.com/office/powerpoint/2010/main" val="175619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26904099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27BAA6"/>
          </a:solidFill>
          <a:ln>
            <a:solidFill>
              <a:srgbClr val="27BAA6"/>
            </a:solidFill>
          </a:ln>
        </p:spPr>
        <p:txBody>
          <a:bodyPr>
            <a:normAutofit/>
          </a:bodyPr>
          <a:lstStyle/>
          <a:p>
            <a:r>
              <a:rPr lang="en-AU">
                <a:solidFill>
                  <a:srgbClr val="F5F9FB"/>
                </a:solidFill>
              </a:rPr>
              <a:t>Question 12</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p:txBody>
          <a:bodyPr/>
          <a:lstStyle/>
          <a:p>
            <a:pPr marL="0" indent="0">
              <a:buNone/>
            </a:pPr>
            <a:r>
              <a:rPr lang="en-AU">
                <a:solidFill>
                  <a:srgbClr val="102B4E"/>
                </a:solidFill>
              </a:rPr>
              <a:t>How much of the nitrogen fertiliser consumed in Australia could be offset if we collected and reused human urine? </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0" indent="0">
              <a:buNone/>
            </a:pPr>
            <a:r>
              <a:rPr lang="en-AU">
                <a:solidFill>
                  <a:srgbClr val="102B4E"/>
                </a:solidFill>
              </a:rPr>
              <a:t>A.	1%</a:t>
            </a:r>
          </a:p>
          <a:p>
            <a:pPr marL="0" indent="0">
              <a:buNone/>
            </a:pPr>
            <a:r>
              <a:rPr lang="en-AU">
                <a:solidFill>
                  <a:srgbClr val="102B4E"/>
                </a:solidFill>
              </a:rPr>
              <a:t>B.	</a:t>
            </a:r>
            <a:r>
              <a:rPr lang="en-AU">
                <a:solidFill>
                  <a:srgbClr val="102B4E"/>
                </a:solidFill>
                <a:highlight>
                  <a:srgbClr val="7BCAE9"/>
                </a:highlight>
              </a:rPr>
              <a:t>5%</a:t>
            </a:r>
          </a:p>
          <a:p>
            <a:pPr marL="0" indent="0">
              <a:buNone/>
            </a:pPr>
            <a:r>
              <a:rPr lang="en-AU">
                <a:solidFill>
                  <a:srgbClr val="102B4E"/>
                </a:solidFill>
              </a:rPr>
              <a:t>C.	20%</a:t>
            </a:r>
          </a:p>
          <a:p>
            <a:pPr marL="0" indent="0">
              <a:buNone/>
            </a:pPr>
            <a:r>
              <a:rPr lang="en-AU">
                <a:solidFill>
                  <a:srgbClr val="102B4E"/>
                </a:solidFill>
              </a:rPr>
              <a:t>D.	50%</a:t>
            </a:r>
          </a:p>
          <a:p>
            <a:pPr marL="0" indent="0">
              <a:buNone/>
            </a:pPr>
            <a:endParaRPr lang="en-AU">
              <a:solidFill>
                <a:srgbClr val="102B4E"/>
              </a:solidFill>
            </a:endParaRPr>
          </a:p>
          <a:p>
            <a:endParaRPr lang="en-AU"/>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27BAA6"/>
                </a:solidFill>
              </a:rPr>
              <a:t>Topic: Nutrients in urine </a:t>
            </a:r>
          </a:p>
        </p:txBody>
      </p:sp>
      <p:pic>
        <p:nvPicPr>
          <p:cNvPr id="6" name="Picture 6" descr="A picture containing cup, toothbrush, bottle, plastic&#10;&#10;Description automatically generated">
            <a:extLst>
              <a:ext uri="{FF2B5EF4-FFF2-40B4-BE49-F238E27FC236}">
                <a16:creationId xmlns:a16="http://schemas.microsoft.com/office/drawing/2014/main" id="{CDC13C00-6BD8-7B67-5D24-0766AFBD0F8D}"/>
              </a:ext>
            </a:extLst>
          </p:cNvPr>
          <p:cNvPicPr>
            <a:picLocks noChangeAspect="1"/>
          </p:cNvPicPr>
          <p:nvPr/>
        </p:nvPicPr>
        <p:blipFill>
          <a:blip r:embed="rId3"/>
          <a:stretch>
            <a:fillRect/>
          </a:stretch>
        </p:blipFill>
        <p:spPr>
          <a:xfrm>
            <a:off x="1148099" y="4642150"/>
            <a:ext cx="3302228" cy="1857503"/>
          </a:xfrm>
          <a:prstGeom prst="rect">
            <a:avLst/>
          </a:prstGeom>
        </p:spPr>
      </p:pic>
      <p:pic>
        <p:nvPicPr>
          <p:cNvPr id="7" name="Picture 6" descr="Text&#10;&#10;Description automatically generated">
            <a:extLst>
              <a:ext uri="{FF2B5EF4-FFF2-40B4-BE49-F238E27FC236}">
                <a16:creationId xmlns:a16="http://schemas.microsoft.com/office/drawing/2014/main" id="{D8601351-A44F-0E65-719F-A93CE07BA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spTree>
    <p:extLst>
      <p:ext uri="{BB962C8B-B14F-4D97-AF65-F5344CB8AC3E}">
        <p14:creationId xmlns:p14="http://schemas.microsoft.com/office/powerpoint/2010/main" val="39610320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009AD7"/>
          </a:solidFill>
          <a:ln>
            <a:solidFill>
              <a:srgbClr val="009AD7"/>
            </a:solidFill>
          </a:ln>
        </p:spPr>
        <p:txBody>
          <a:bodyPr>
            <a:normAutofit/>
          </a:bodyPr>
          <a:lstStyle/>
          <a:p>
            <a:r>
              <a:rPr lang="en-AU">
                <a:solidFill>
                  <a:srgbClr val="F5F9FB"/>
                </a:solidFill>
              </a:rPr>
              <a:t>Question 13</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ln>
            <a:noFill/>
          </a:ln>
        </p:spPr>
        <p:txBody>
          <a:bodyPr>
            <a:normAutofit/>
          </a:bodyPr>
          <a:lstStyle/>
          <a:p>
            <a:pPr marL="0" indent="0">
              <a:buNone/>
            </a:pPr>
            <a:r>
              <a:rPr lang="en-AU">
                <a:solidFill>
                  <a:srgbClr val="102B4E"/>
                </a:solidFill>
              </a:rPr>
              <a:t>Sir John Harington invented a water closet with a raised cistern and a small downpipe through which water ran to flush the waste. </a:t>
            </a:r>
          </a:p>
          <a:p>
            <a:pPr marL="0" indent="0">
              <a:buNone/>
            </a:pPr>
            <a:r>
              <a:rPr lang="en-AU">
                <a:solidFill>
                  <a:srgbClr val="102B4E"/>
                </a:solidFill>
              </a:rPr>
              <a:t>What year was it?</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pt-BR">
                <a:solidFill>
                  <a:srgbClr val="102B4E"/>
                </a:solidFill>
              </a:rPr>
              <a:t>1343</a:t>
            </a:r>
          </a:p>
          <a:p>
            <a:pPr marL="457200" indent="-457200">
              <a:buAutoNum type="alphaUcPeriod"/>
            </a:pPr>
            <a:r>
              <a:rPr lang="pt-BR">
                <a:solidFill>
                  <a:srgbClr val="102B4E"/>
                </a:solidFill>
              </a:rPr>
              <a:t>1454</a:t>
            </a:r>
          </a:p>
          <a:p>
            <a:pPr marL="457200" indent="-457200">
              <a:buAutoNum type="alphaUcPeriod"/>
            </a:pPr>
            <a:r>
              <a:rPr lang="pt-BR">
                <a:solidFill>
                  <a:srgbClr val="102B4E"/>
                </a:solidFill>
              </a:rPr>
              <a:t>1592</a:t>
            </a:r>
          </a:p>
          <a:p>
            <a:pPr marL="457200" indent="-457200">
              <a:buAutoNum type="alphaUcPeriod"/>
            </a:pPr>
            <a:r>
              <a:rPr lang="pt-BR">
                <a:solidFill>
                  <a:srgbClr val="102B4E"/>
                </a:solidFill>
              </a:rPr>
              <a:t>1661</a:t>
            </a: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009AD7"/>
                </a:solidFill>
              </a:rPr>
              <a:t>Topic: History – the flush toilet</a:t>
            </a:r>
          </a:p>
        </p:txBody>
      </p:sp>
      <p:pic>
        <p:nvPicPr>
          <p:cNvPr id="1026" name="Picture 2" descr="Image Result">
            <a:extLst>
              <a:ext uri="{FF2B5EF4-FFF2-40B4-BE49-F238E27FC236}">
                <a16:creationId xmlns:a16="http://schemas.microsoft.com/office/drawing/2014/main" id="{22C5473D-5CF6-0E98-753B-C483B8FC8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07" y="2079453"/>
            <a:ext cx="3367618" cy="3367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1DFD7E58-6596-D21C-3319-4EE38DE7B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spTree>
    <p:extLst>
      <p:ext uri="{BB962C8B-B14F-4D97-AF65-F5344CB8AC3E}">
        <p14:creationId xmlns:p14="http://schemas.microsoft.com/office/powerpoint/2010/main" val="783877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3968705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009AD7"/>
          </a:solidFill>
          <a:ln>
            <a:solidFill>
              <a:srgbClr val="009AD7"/>
            </a:solidFill>
          </a:ln>
        </p:spPr>
        <p:txBody>
          <a:bodyPr>
            <a:normAutofit/>
          </a:bodyPr>
          <a:lstStyle/>
          <a:p>
            <a:r>
              <a:rPr lang="en-AU">
                <a:solidFill>
                  <a:srgbClr val="F5F9FB"/>
                </a:solidFill>
              </a:rPr>
              <a:t>Question 13</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ln>
            <a:noFill/>
          </a:ln>
        </p:spPr>
        <p:txBody>
          <a:bodyPr>
            <a:normAutofit/>
          </a:bodyPr>
          <a:lstStyle/>
          <a:p>
            <a:pPr marL="0" indent="0">
              <a:buNone/>
            </a:pPr>
            <a:r>
              <a:rPr lang="en-AU">
                <a:solidFill>
                  <a:srgbClr val="102B4E"/>
                </a:solidFill>
              </a:rPr>
              <a:t>Sir John Harington invented a water closet with a raised cistern and a small downpipe through which water ran to flush the waste. </a:t>
            </a:r>
          </a:p>
          <a:p>
            <a:pPr marL="0" indent="0">
              <a:buNone/>
            </a:pPr>
            <a:r>
              <a:rPr lang="en-AU">
                <a:solidFill>
                  <a:srgbClr val="102B4E"/>
                </a:solidFill>
              </a:rPr>
              <a:t>What year was it?</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pt-BR">
                <a:solidFill>
                  <a:srgbClr val="102B4E"/>
                </a:solidFill>
              </a:rPr>
              <a:t>1343</a:t>
            </a:r>
          </a:p>
          <a:p>
            <a:pPr marL="457200" indent="-457200">
              <a:buAutoNum type="alphaUcPeriod"/>
            </a:pPr>
            <a:r>
              <a:rPr lang="pt-BR">
                <a:solidFill>
                  <a:srgbClr val="102B4E"/>
                </a:solidFill>
              </a:rPr>
              <a:t>1454</a:t>
            </a:r>
          </a:p>
          <a:p>
            <a:pPr marL="457200" indent="-457200">
              <a:buAutoNum type="alphaUcPeriod"/>
            </a:pPr>
            <a:r>
              <a:rPr lang="pt-BR">
                <a:solidFill>
                  <a:srgbClr val="102B4E"/>
                </a:solidFill>
                <a:highlight>
                  <a:srgbClr val="7BCAE9"/>
                </a:highlight>
              </a:rPr>
              <a:t>1592</a:t>
            </a:r>
          </a:p>
          <a:p>
            <a:pPr marL="457200" indent="-457200">
              <a:buAutoNum type="alphaUcPeriod"/>
            </a:pPr>
            <a:r>
              <a:rPr lang="pt-BR">
                <a:solidFill>
                  <a:srgbClr val="102B4E"/>
                </a:solidFill>
              </a:rPr>
              <a:t>1661</a:t>
            </a: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009AD7"/>
                </a:solidFill>
              </a:rPr>
              <a:t>Topic: History – the flush toilet</a:t>
            </a:r>
          </a:p>
        </p:txBody>
      </p:sp>
      <p:pic>
        <p:nvPicPr>
          <p:cNvPr id="1026" name="Picture 2" descr="Image Result">
            <a:extLst>
              <a:ext uri="{FF2B5EF4-FFF2-40B4-BE49-F238E27FC236}">
                <a16:creationId xmlns:a16="http://schemas.microsoft.com/office/drawing/2014/main" id="{22C5473D-5CF6-0E98-753B-C483B8FC8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107" y="2079453"/>
            <a:ext cx="3367618" cy="33676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1DFD7E58-6596-D21C-3319-4EE38DE7B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spTree>
    <p:extLst>
      <p:ext uri="{BB962C8B-B14F-4D97-AF65-F5344CB8AC3E}">
        <p14:creationId xmlns:p14="http://schemas.microsoft.com/office/powerpoint/2010/main" val="2320846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14</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xfrm>
            <a:off x="803275" y="2707341"/>
            <a:ext cx="5059643" cy="1837765"/>
          </a:xfrm>
        </p:spPr>
        <p:txBody>
          <a:bodyPr/>
          <a:lstStyle/>
          <a:p>
            <a:pPr marL="0" indent="0">
              <a:buNone/>
            </a:pPr>
            <a:r>
              <a:rPr lang="en-AU">
                <a:solidFill>
                  <a:srgbClr val="102B4E"/>
                </a:solidFill>
              </a:rPr>
              <a:t>Which of the following is home to the highest number of native fish species?</a:t>
            </a:r>
          </a:p>
          <a:p>
            <a:pPr marL="0" indent="0">
              <a:buNone/>
            </a:pPr>
            <a:endParaRPr lang="en-AU">
              <a:solidFill>
                <a:srgbClr val="102B4E"/>
              </a:solidFill>
            </a:endParaRP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a:xfrm>
            <a:off x="6329082" y="2707341"/>
            <a:ext cx="5442708" cy="3469622"/>
          </a:xfrm>
        </p:spPr>
        <p:txBody>
          <a:bodyPr/>
          <a:lstStyle/>
          <a:p>
            <a:pPr marL="514350" indent="-514350">
              <a:buAutoNum type="alphaUcPeriod"/>
            </a:pPr>
            <a:r>
              <a:rPr lang="en-AU">
                <a:solidFill>
                  <a:schemeClr val="tx1"/>
                </a:solidFill>
              </a:rPr>
              <a:t>Murray-Darling river system</a:t>
            </a:r>
          </a:p>
          <a:p>
            <a:pPr marL="514350" indent="-514350">
              <a:buAutoNum type="alphaUcPeriod"/>
            </a:pPr>
            <a:r>
              <a:rPr lang="en-AU">
                <a:solidFill>
                  <a:schemeClr val="tx1"/>
                </a:solidFill>
              </a:rPr>
              <a:t>Mississippi-Missouri river system</a:t>
            </a:r>
          </a:p>
          <a:p>
            <a:pPr marL="514350" indent="-514350">
              <a:buAutoNum type="alphaUcPeriod"/>
            </a:pPr>
            <a:r>
              <a:rPr lang="en-AU">
                <a:solidFill>
                  <a:schemeClr val="tx1"/>
                </a:solidFill>
              </a:rPr>
              <a:t>Amazon Basin </a:t>
            </a:r>
          </a:p>
          <a:p>
            <a:pPr marL="514350" indent="-514350">
              <a:buAutoNum type="alphaUcPeriod"/>
            </a:pPr>
            <a:endParaRPr lang="en-AU">
              <a:solidFill>
                <a:schemeClr val="tx1"/>
              </a:solidFill>
            </a:endParaRP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Native fish</a:t>
            </a:r>
          </a:p>
        </p:txBody>
      </p:sp>
      <p:pic>
        <p:nvPicPr>
          <p:cNvPr id="8" name="Picture 7" descr="Text&#10;&#10;Description automatically generated">
            <a:extLst>
              <a:ext uri="{FF2B5EF4-FFF2-40B4-BE49-F238E27FC236}">
                <a16:creationId xmlns:a16="http://schemas.microsoft.com/office/drawing/2014/main" id="{CA1A7049-9125-5A58-AA75-CAD9C79F5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pic>
        <p:nvPicPr>
          <p:cNvPr id="7" name="Picture 6">
            <a:extLst>
              <a:ext uri="{FF2B5EF4-FFF2-40B4-BE49-F238E27FC236}">
                <a16:creationId xmlns:a16="http://schemas.microsoft.com/office/drawing/2014/main" id="{9842D4C0-DDEF-0A27-C1E1-7F720D54D994}"/>
              </a:ext>
            </a:extLst>
          </p:cNvPr>
          <p:cNvPicPr>
            <a:picLocks noChangeAspect="1"/>
          </p:cNvPicPr>
          <p:nvPr/>
        </p:nvPicPr>
        <p:blipFill>
          <a:blip r:embed="rId4"/>
          <a:stretch>
            <a:fillRect/>
          </a:stretch>
        </p:blipFill>
        <p:spPr>
          <a:xfrm>
            <a:off x="2301232" y="3894439"/>
            <a:ext cx="2889270" cy="2282524"/>
          </a:xfrm>
          <a:prstGeom prst="rect">
            <a:avLst/>
          </a:prstGeom>
        </p:spPr>
      </p:pic>
    </p:spTree>
    <p:extLst>
      <p:ext uri="{BB962C8B-B14F-4D97-AF65-F5344CB8AC3E}">
        <p14:creationId xmlns:p14="http://schemas.microsoft.com/office/powerpoint/2010/main" val="28457582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35356873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14</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xfrm>
            <a:off x="803275" y="2707341"/>
            <a:ext cx="5059643" cy="1837765"/>
          </a:xfrm>
        </p:spPr>
        <p:txBody>
          <a:bodyPr/>
          <a:lstStyle/>
          <a:p>
            <a:pPr marL="0" indent="0">
              <a:buNone/>
            </a:pPr>
            <a:r>
              <a:rPr lang="en-AU">
                <a:solidFill>
                  <a:srgbClr val="102B4E"/>
                </a:solidFill>
              </a:rPr>
              <a:t>Which of the following is home to the highest number of native fish species?</a:t>
            </a:r>
          </a:p>
          <a:p>
            <a:pPr marL="0" indent="0">
              <a:buNone/>
            </a:pPr>
            <a:endParaRPr lang="en-AU">
              <a:solidFill>
                <a:srgbClr val="102B4E"/>
              </a:solidFill>
            </a:endParaRP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a:xfrm>
            <a:off x="6329082" y="2707341"/>
            <a:ext cx="5442708" cy="3469622"/>
          </a:xfrm>
        </p:spPr>
        <p:txBody>
          <a:bodyPr/>
          <a:lstStyle/>
          <a:p>
            <a:pPr marL="514350" indent="-514350">
              <a:buAutoNum type="alphaUcPeriod"/>
            </a:pPr>
            <a:r>
              <a:rPr lang="en-AU">
                <a:solidFill>
                  <a:schemeClr val="tx1"/>
                </a:solidFill>
              </a:rPr>
              <a:t>Murray-Darling river system</a:t>
            </a:r>
          </a:p>
          <a:p>
            <a:pPr marL="514350" indent="-514350">
              <a:buAutoNum type="alphaUcPeriod"/>
            </a:pPr>
            <a:r>
              <a:rPr lang="en-AU">
                <a:solidFill>
                  <a:schemeClr val="tx1"/>
                </a:solidFill>
              </a:rPr>
              <a:t>Mississippi-Missouri river system</a:t>
            </a:r>
          </a:p>
          <a:p>
            <a:pPr marL="514350" indent="-514350">
              <a:buAutoNum type="alphaUcPeriod"/>
            </a:pPr>
            <a:r>
              <a:rPr lang="en-AU">
                <a:solidFill>
                  <a:schemeClr val="tx1"/>
                </a:solidFill>
                <a:highlight>
                  <a:srgbClr val="7BCAE9"/>
                </a:highlight>
              </a:rPr>
              <a:t>Amazon Basin </a:t>
            </a:r>
          </a:p>
          <a:p>
            <a:pPr marL="514350" indent="-514350">
              <a:buAutoNum type="alphaUcPeriod"/>
            </a:pPr>
            <a:endParaRPr lang="en-AU">
              <a:solidFill>
                <a:schemeClr val="tx1"/>
              </a:solidFill>
            </a:endParaRP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Native fish</a:t>
            </a:r>
          </a:p>
        </p:txBody>
      </p:sp>
      <p:pic>
        <p:nvPicPr>
          <p:cNvPr id="8" name="Picture 7" descr="Text&#10;&#10;Description automatically generated">
            <a:extLst>
              <a:ext uri="{FF2B5EF4-FFF2-40B4-BE49-F238E27FC236}">
                <a16:creationId xmlns:a16="http://schemas.microsoft.com/office/drawing/2014/main" id="{CA1A7049-9125-5A58-AA75-CAD9C79F5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pic>
        <p:nvPicPr>
          <p:cNvPr id="7" name="Picture 6">
            <a:extLst>
              <a:ext uri="{FF2B5EF4-FFF2-40B4-BE49-F238E27FC236}">
                <a16:creationId xmlns:a16="http://schemas.microsoft.com/office/drawing/2014/main" id="{9842D4C0-DDEF-0A27-C1E1-7F720D54D994}"/>
              </a:ext>
            </a:extLst>
          </p:cNvPr>
          <p:cNvPicPr>
            <a:picLocks noChangeAspect="1"/>
          </p:cNvPicPr>
          <p:nvPr/>
        </p:nvPicPr>
        <p:blipFill>
          <a:blip r:embed="rId4"/>
          <a:stretch>
            <a:fillRect/>
          </a:stretch>
        </p:blipFill>
        <p:spPr>
          <a:xfrm>
            <a:off x="2301232" y="3894439"/>
            <a:ext cx="2889270" cy="2282524"/>
          </a:xfrm>
          <a:prstGeom prst="rect">
            <a:avLst/>
          </a:prstGeom>
        </p:spPr>
      </p:pic>
    </p:spTree>
    <p:extLst>
      <p:ext uri="{BB962C8B-B14F-4D97-AF65-F5344CB8AC3E}">
        <p14:creationId xmlns:p14="http://schemas.microsoft.com/office/powerpoint/2010/main" val="3407580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27BAA6"/>
          </a:solidFill>
          <a:ln>
            <a:solidFill>
              <a:srgbClr val="27BAA6"/>
            </a:solidFill>
          </a:ln>
        </p:spPr>
        <p:txBody>
          <a:bodyPr>
            <a:normAutofit/>
          </a:bodyPr>
          <a:lstStyle/>
          <a:p>
            <a:r>
              <a:rPr lang="en-AU">
                <a:solidFill>
                  <a:srgbClr val="F5F9FB"/>
                </a:solidFill>
              </a:rPr>
              <a:t>Question 15</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p:txBody>
          <a:bodyPr/>
          <a:lstStyle/>
          <a:p>
            <a:pPr marL="0" indent="0">
              <a:buNone/>
            </a:pPr>
            <a:r>
              <a:rPr lang="en-AU">
                <a:solidFill>
                  <a:srgbClr val="102B4E"/>
                </a:solidFill>
              </a:rPr>
              <a:t>Alexander Cumming patented the S-bend. This became the missing ingredient to create the flushing toilet.</a:t>
            </a:r>
          </a:p>
          <a:p>
            <a:pPr marL="0" indent="0">
              <a:buNone/>
            </a:pPr>
            <a:r>
              <a:rPr lang="en-AU">
                <a:solidFill>
                  <a:srgbClr val="102B4E"/>
                </a:solidFill>
              </a:rPr>
              <a:t>Name the year.</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pt-BR">
                <a:solidFill>
                  <a:srgbClr val="102B4E"/>
                </a:solidFill>
              </a:rPr>
              <a:t>1668</a:t>
            </a:r>
          </a:p>
          <a:p>
            <a:pPr marL="457200" indent="-457200">
              <a:buAutoNum type="alphaUcPeriod"/>
            </a:pPr>
            <a:r>
              <a:rPr lang="pt-BR">
                <a:solidFill>
                  <a:srgbClr val="102B4E"/>
                </a:solidFill>
              </a:rPr>
              <a:t>1775</a:t>
            </a:r>
          </a:p>
          <a:p>
            <a:pPr marL="457200" indent="-457200">
              <a:buAutoNum type="alphaUcPeriod"/>
            </a:pPr>
            <a:r>
              <a:rPr lang="pt-BR">
                <a:solidFill>
                  <a:srgbClr val="102B4E"/>
                </a:solidFill>
              </a:rPr>
              <a:t>1802</a:t>
            </a:r>
          </a:p>
          <a:p>
            <a:pPr marL="457200" indent="-457200">
              <a:buAutoNum type="alphaUcPeriod"/>
            </a:pPr>
            <a:r>
              <a:rPr lang="pt-BR">
                <a:solidFill>
                  <a:srgbClr val="102B4E"/>
                </a:solidFill>
              </a:rPr>
              <a:t>1885</a:t>
            </a:r>
          </a:p>
          <a:p>
            <a:pPr marL="0" indent="0">
              <a:buNone/>
            </a:pPr>
            <a:endParaRPr lang="en-AU"/>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27BAA6"/>
                </a:solidFill>
              </a:rPr>
              <a:t>Topic: History – S bend </a:t>
            </a:r>
          </a:p>
        </p:txBody>
      </p:sp>
      <p:pic>
        <p:nvPicPr>
          <p:cNvPr id="4098" name="Picture 2" descr="Alexander Cumming - Wikipedia">
            <a:extLst>
              <a:ext uri="{FF2B5EF4-FFF2-40B4-BE49-F238E27FC236}">
                <a16:creationId xmlns:a16="http://schemas.microsoft.com/office/drawing/2014/main" id="{D5319547-9055-5652-99F6-C9217D945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931" y="2628679"/>
            <a:ext cx="3644531" cy="36445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66D59BF9-61B4-0F8C-81EC-C69493C92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6962"/>
            <a:ext cx="3585757" cy="899424"/>
          </a:xfrm>
          <a:prstGeom prst="rect">
            <a:avLst/>
          </a:prstGeom>
        </p:spPr>
      </p:pic>
    </p:spTree>
    <p:extLst>
      <p:ext uri="{BB962C8B-B14F-4D97-AF65-F5344CB8AC3E}">
        <p14:creationId xmlns:p14="http://schemas.microsoft.com/office/powerpoint/2010/main" val="1745976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81B0-59A3-04D9-C398-F9A5A0C5AD3A}"/>
              </a:ext>
            </a:extLst>
          </p:cNvPr>
          <p:cNvSpPr txBox="1">
            <a:spLocks/>
          </p:cNvSpPr>
          <p:nvPr/>
        </p:nvSpPr>
        <p:spPr>
          <a:xfrm>
            <a:off x="1090355" y="1323828"/>
            <a:ext cx="10607224" cy="1249363"/>
          </a:xfrm>
          <a:prstGeom prst="rect">
            <a:avLst/>
          </a:prstGeom>
          <a:solidFill>
            <a:srgbClr val="F58220"/>
          </a:solidFill>
          <a:ln>
            <a:solidFill>
              <a:srgbClr val="F5822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1</a:t>
            </a:r>
          </a:p>
        </p:txBody>
      </p:sp>
      <p:sp>
        <p:nvSpPr>
          <p:cNvPr id="3" name="Content Placeholder 2">
            <a:extLst>
              <a:ext uri="{FF2B5EF4-FFF2-40B4-BE49-F238E27FC236}">
                <a16:creationId xmlns:a16="http://schemas.microsoft.com/office/drawing/2014/main" id="{AF94DE82-F20C-C1B7-B0A8-6386D5B02168}"/>
              </a:ext>
            </a:extLst>
          </p:cNvPr>
          <p:cNvSpPr txBox="1">
            <a:spLocks/>
          </p:cNvSpPr>
          <p:nvPr/>
        </p:nvSpPr>
        <p:spPr>
          <a:xfrm>
            <a:off x="1090354" y="3589843"/>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In what year was the 1</a:t>
            </a:r>
            <a:r>
              <a:rPr lang="en-AU" baseline="30000">
                <a:solidFill>
                  <a:srgbClr val="102B4E"/>
                </a:solidFill>
              </a:rPr>
              <a:t>st</a:t>
            </a:r>
            <a:r>
              <a:rPr lang="en-AU">
                <a:solidFill>
                  <a:srgbClr val="102B4E"/>
                </a:solidFill>
              </a:rPr>
              <a:t> Federal Convention of the Australian Water and Wastewater Association held? </a:t>
            </a:r>
          </a:p>
        </p:txBody>
      </p:sp>
      <p:sp>
        <p:nvSpPr>
          <p:cNvPr id="4" name="Content Placeholder 3">
            <a:extLst>
              <a:ext uri="{FF2B5EF4-FFF2-40B4-BE49-F238E27FC236}">
                <a16:creationId xmlns:a16="http://schemas.microsoft.com/office/drawing/2014/main" id="{49A38346-A7A4-E0FA-D22C-BDB3AB32B0D1}"/>
              </a:ext>
            </a:extLst>
          </p:cNvPr>
          <p:cNvSpPr txBox="1">
            <a:spLocks/>
          </p:cNvSpPr>
          <p:nvPr/>
        </p:nvSpPr>
        <p:spPr>
          <a:xfrm>
            <a:off x="6616161" y="3589843"/>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en-AU">
                <a:solidFill>
                  <a:srgbClr val="102B4E"/>
                </a:solidFill>
              </a:rPr>
              <a:t>1962</a:t>
            </a:r>
          </a:p>
          <a:p>
            <a:pPr marL="457200" indent="-457200">
              <a:buFont typeface="Arial" panose="020B0604020202020204" pitchFamily="34" charset="0"/>
              <a:buAutoNum type="alphaUcPeriod"/>
            </a:pPr>
            <a:r>
              <a:rPr lang="en-AU">
                <a:solidFill>
                  <a:srgbClr val="102B4E"/>
                </a:solidFill>
              </a:rPr>
              <a:t>1964</a:t>
            </a:r>
          </a:p>
          <a:p>
            <a:pPr marL="457200" indent="-457200">
              <a:buFont typeface="Arial" panose="020B0604020202020204" pitchFamily="34" charset="0"/>
              <a:buAutoNum type="alphaUcPeriod"/>
            </a:pPr>
            <a:r>
              <a:rPr lang="en-AU">
                <a:solidFill>
                  <a:srgbClr val="102B4E"/>
                </a:solidFill>
              </a:rPr>
              <a:t>1966</a:t>
            </a:r>
          </a:p>
          <a:p>
            <a:pPr marL="457200" indent="-457200">
              <a:buFont typeface="Arial" panose="020B0604020202020204" pitchFamily="34" charset="0"/>
              <a:buAutoNum type="alphaUcPeriod"/>
            </a:pPr>
            <a:r>
              <a:rPr lang="en-AU">
                <a:solidFill>
                  <a:srgbClr val="102B4E"/>
                </a:solidFill>
              </a:rPr>
              <a:t>1968</a:t>
            </a:r>
          </a:p>
          <a:p>
            <a:endParaRPr lang="en-AU"/>
          </a:p>
        </p:txBody>
      </p:sp>
      <p:sp>
        <p:nvSpPr>
          <p:cNvPr id="5" name="Subtitle 4">
            <a:extLst>
              <a:ext uri="{FF2B5EF4-FFF2-40B4-BE49-F238E27FC236}">
                <a16:creationId xmlns:a16="http://schemas.microsoft.com/office/drawing/2014/main" id="{65E2D551-0C24-405A-0320-E27B4DCAE255}"/>
              </a:ext>
            </a:extLst>
          </p:cNvPr>
          <p:cNvSpPr txBox="1">
            <a:spLocks/>
          </p:cNvSpPr>
          <p:nvPr/>
        </p:nvSpPr>
        <p:spPr>
          <a:xfrm>
            <a:off x="1112130" y="2728513"/>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F58220"/>
                </a:solidFill>
              </a:rPr>
              <a:t>Topic: Australian Water Association </a:t>
            </a:r>
          </a:p>
        </p:txBody>
      </p:sp>
    </p:spTree>
    <p:extLst>
      <p:ext uri="{BB962C8B-B14F-4D97-AF65-F5344CB8AC3E}">
        <p14:creationId xmlns:p14="http://schemas.microsoft.com/office/powerpoint/2010/main" val="4092307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12442077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27BAA6"/>
          </a:solidFill>
          <a:ln>
            <a:solidFill>
              <a:srgbClr val="27BAA6"/>
            </a:solidFill>
          </a:ln>
        </p:spPr>
        <p:txBody>
          <a:bodyPr>
            <a:normAutofit/>
          </a:bodyPr>
          <a:lstStyle/>
          <a:p>
            <a:r>
              <a:rPr lang="en-AU">
                <a:solidFill>
                  <a:srgbClr val="F5F9FB"/>
                </a:solidFill>
              </a:rPr>
              <a:t>Question 15</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p:txBody>
          <a:bodyPr/>
          <a:lstStyle/>
          <a:p>
            <a:pPr marL="0" indent="0">
              <a:buNone/>
            </a:pPr>
            <a:r>
              <a:rPr lang="en-AU">
                <a:solidFill>
                  <a:srgbClr val="102B4E"/>
                </a:solidFill>
              </a:rPr>
              <a:t>Alexander Cumming patented the S-bend. This became the missing ingredient to create the flushing toilet.</a:t>
            </a:r>
          </a:p>
          <a:p>
            <a:pPr marL="0" indent="0">
              <a:buNone/>
            </a:pPr>
            <a:r>
              <a:rPr lang="en-AU">
                <a:solidFill>
                  <a:srgbClr val="102B4E"/>
                </a:solidFill>
              </a:rPr>
              <a:t>Name the year.</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pt-BR">
                <a:solidFill>
                  <a:srgbClr val="102B4E"/>
                </a:solidFill>
              </a:rPr>
              <a:t>1668</a:t>
            </a:r>
          </a:p>
          <a:p>
            <a:pPr marL="457200" indent="-457200">
              <a:buAutoNum type="alphaUcPeriod"/>
            </a:pPr>
            <a:r>
              <a:rPr lang="pt-BR">
                <a:solidFill>
                  <a:srgbClr val="102B4E"/>
                </a:solidFill>
                <a:highlight>
                  <a:srgbClr val="7BCAE9"/>
                </a:highlight>
              </a:rPr>
              <a:t>1775</a:t>
            </a:r>
          </a:p>
          <a:p>
            <a:pPr marL="457200" indent="-457200">
              <a:buAutoNum type="alphaUcPeriod"/>
            </a:pPr>
            <a:r>
              <a:rPr lang="pt-BR">
                <a:solidFill>
                  <a:srgbClr val="102B4E"/>
                </a:solidFill>
              </a:rPr>
              <a:t>1802</a:t>
            </a:r>
          </a:p>
          <a:p>
            <a:pPr marL="457200" indent="-457200">
              <a:buAutoNum type="alphaUcPeriod"/>
            </a:pPr>
            <a:r>
              <a:rPr lang="pt-BR">
                <a:solidFill>
                  <a:srgbClr val="102B4E"/>
                </a:solidFill>
              </a:rPr>
              <a:t>1885</a:t>
            </a:r>
          </a:p>
          <a:p>
            <a:pPr marL="0" indent="0">
              <a:buNone/>
            </a:pPr>
            <a:endParaRPr lang="en-AU"/>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27BAA6"/>
                </a:solidFill>
              </a:rPr>
              <a:t>Topic: History – S bend </a:t>
            </a:r>
          </a:p>
        </p:txBody>
      </p:sp>
      <p:pic>
        <p:nvPicPr>
          <p:cNvPr id="4098" name="Picture 2" descr="Alexander Cumming - Wikipedia">
            <a:extLst>
              <a:ext uri="{FF2B5EF4-FFF2-40B4-BE49-F238E27FC236}">
                <a16:creationId xmlns:a16="http://schemas.microsoft.com/office/drawing/2014/main" id="{D5319547-9055-5652-99F6-C9217D945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4931" y="2628679"/>
            <a:ext cx="3644531" cy="36445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a:extLst>
              <a:ext uri="{FF2B5EF4-FFF2-40B4-BE49-F238E27FC236}">
                <a16:creationId xmlns:a16="http://schemas.microsoft.com/office/drawing/2014/main" id="{66D59BF9-61B4-0F8C-81EC-C69493C92C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6962"/>
            <a:ext cx="3585757" cy="899424"/>
          </a:xfrm>
          <a:prstGeom prst="rect">
            <a:avLst/>
          </a:prstGeom>
        </p:spPr>
      </p:pic>
    </p:spTree>
    <p:extLst>
      <p:ext uri="{BB962C8B-B14F-4D97-AF65-F5344CB8AC3E}">
        <p14:creationId xmlns:p14="http://schemas.microsoft.com/office/powerpoint/2010/main" val="1632181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16</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xfrm>
            <a:off x="804308" y="2707341"/>
            <a:ext cx="5543226" cy="2779059"/>
          </a:xfrm>
        </p:spPr>
        <p:txBody>
          <a:bodyPr>
            <a:normAutofit fontScale="85000" lnSpcReduction="20000"/>
          </a:bodyPr>
          <a:lstStyle/>
          <a:p>
            <a:pPr marL="0" indent="0">
              <a:buNone/>
            </a:pPr>
            <a:r>
              <a:rPr lang="en-AU" b="0" i="0">
                <a:solidFill>
                  <a:srgbClr val="202124"/>
                </a:solidFill>
                <a:effectLst/>
              </a:rPr>
              <a:t>This is the highest, permanent,              single-drop waterfall in Australia.</a:t>
            </a:r>
          </a:p>
          <a:p>
            <a:pPr marL="0" indent="0">
              <a:buNone/>
            </a:pPr>
            <a:endParaRPr lang="en-AU">
              <a:solidFill>
                <a:srgbClr val="202124"/>
              </a:solidFill>
            </a:endParaRPr>
          </a:p>
          <a:p>
            <a:pPr marL="514350" indent="-514350">
              <a:buAutoNum type="alphaUcPeriod"/>
            </a:pPr>
            <a:r>
              <a:rPr lang="en-AU">
                <a:solidFill>
                  <a:srgbClr val="202124"/>
                </a:solidFill>
              </a:rPr>
              <a:t>In what state would you find it?</a:t>
            </a:r>
          </a:p>
          <a:p>
            <a:pPr marL="0" indent="0">
              <a:buNone/>
            </a:pPr>
            <a:r>
              <a:rPr lang="en-AU">
                <a:solidFill>
                  <a:srgbClr val="202124"/>
                </a:solidFill>
              </a:rPr>
              <a:t>	</a:t>
            </a:r>
            <a:endParaRPr lang="en-AU">
              <a:solidFill>
                <a:srgbClr val="202124"/>
              </a:solidFill>
              <a:highlight>
                <a:srgbClr val="7BCAE9"/>
              </a:highlight>
            </a:endParaRPr>
          </a:p>
          <a:p>
            <a:pPr marL="514350" indent="-514350">
              <a:buAutoNum type="alphaUcPeriod"/>
            </a:pPr>
            <a:r>
              <a:rPr lang="en-AU">
                <a:solidFill>
                  <a:srgbClr val="202124"/>
                </a:solidFill>
              </a:rPr>
              <a:t>What are the falls called?</a:t>
            </a:r>
          </a:p>
          <a:p>
            <a:pPr marL="0" indent="0">
              <a:buNone/>
            </a:pPr>
            <a:r>
              <a:rPr lang="en-AU">
                <a:solidFill>
                  <a:srgbClr val="202124"/>
                </a:solidFill>
              </a:rPr>
              <a:t>	</a:t>
            </a:r>
            <a:endParaRPr lang="en-AU">
              <a:solidFill>
                <a:srgbClr val="202124"/>
              </a:solidFill>
              <a:highlight>
                <a:srgbClr val="7BCAE9"/>
              </a:highlight>
            </a:endParaRPr>
          </a:p>
          <a:p>
            <a:pPr marL="514350" indent="-514350">
              <a:buAutoNum type="alphaUcPeriod"/>
            </a:pPr>
            <a:endParaRPr lang="en-AU">
              <a:solidFill>
                <a:srgbClr val="102B4E"/>
              </a:solidFill>
            </a:endParaRP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Waterfall</a:t>
            </a:r>
          </a:p>
        </p:txBody>
      </p:sp>
      <p:pic>
        <p:nvPicPr>
          <p:cNvPr id="6" name="Picture 5" descr="Text&#10;&#10;Description automatically generated">
            <a:extLst>
              <a:ext uri="{FF2B5EF4-FFF2-40B4-BE49-F238E27FC236}">
                <a16:creationId xmlns:a16="http://schemas.microsoft.com/office/drawing/2014/main" id="{CF495DB3-A0ED-BABE-DEF2-6E2865A23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6962"/>
            <a:ext cx="3585757" cy="899424"/>
          </a:xfrm>
          <a:prstGeom prst="rect">
            <a:avLst/>
          </a:prstGeom>
        </p:spPr>
      </p:pic>
      <p:pic>
        <p:nvPicPr>
          <p:cNvPr id="11" name="Picture 10">
            <a:extLst>
              <a:ext uri="{FF2B5EF4-FFF2-40B4-BE49-F238E27FC236}">
                <a16:creationId xmlns:a16="http://schemas.microsoft.com/office/drawing/2014/main" id="{B7A68768-BB8C-0CD1-F54A-20835EA9471B}"/>
              </a:ext>
            </a:extLst>
          </p:cNvPr>
          <p:cNvPicPr>
            <a:picLocks noChangeAspect="1"/>
          </p:cNvPicPr>
          <p:nvPr/>
        </p:nvPicPr>
        <p:blipFill>
          <a:blip r:embed="rId4"/>
          <a:stretch>
            <a:fillRect/>
          </a:stretch>
        </p:blipFill>
        <p:spPr>
          <a:xfrm>
            <a:off x="6607806" y="2555592"/>
            <a:ext cx="4460625" cy="2930808"/>
          </a:xfrm>
          <a:prstGeom prst="rect">
            <a:avLst/>
          </a:prstGeom>
        </p:spPr>
      </p:pic>
    </p:spTree>
    <p:extLst>
      <p:ext uri="{BB962C8B-B14F-4D97-AF65-F5344CB8AC3E}">
        <p14:creationId xmlns:p14="http://schemas.microsoft.com/office/powerpoint/2010/main" val="24816060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2767375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16</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xfrm>
            <a:off x="804308" y="2707341"/>
            <a:ext cx="5543226" cy="2779059"/>
          </a:xfrm>
        </p:spPr>
        <p:txBody>
          <a:bodyPr>
            <a:normAutofit fontScale="85000" lnSpcReduction="20000"/>
          </a:bodyPr>
          <a:lstStyle/>
          <a:p>
            <a:pPr marL="0" indent="0">
              <a:buNone/>
            </a:pPr>
            <a:r>
              <a:rPr lang="en-AU" b="0" i="0">
                <a:solidFill>
                  <a:srgbClr val="202124"/>
                </a:solidFill>
                <a:effectLst/>
              </a:rPr>
              <a:t>This is the highest, permanent,              single-drop waterfall in Australia.</a:t>
            </a:r>
          </a:p>
          <a:p>
            <a:pPr marL="0" indent="0">
              <a:buNone/>
            </a:pPr>
            <a:endParaRPr lang="en-AU">
              <a:solidFill>
                <a:srgbClr val="202124"/>
              </a:solidFill>
            </a:endParaRPr>
          </a:p>
          <a:p>
            <a:pPr marL="514350" indent="-514350">
              <a:buAutoNum type="alphaUcPeriod"/>
            </a:pPr>
            <a:r>
              <a:rPr lang="en-AU">
                <a:solidFill>
                  <a:srgbClr val="202124"/>
                </a:solidFill>
              </a:rPr>
              <a:t>In what state would you find it?</a:t>
            </a:r>
          </a:p>
          <a:p>
            <a:pPr marL="0" indent="0">
              <a:buNone/>
            </a:pPr>
            <a:r>
              <a:rPr lang="en-AU">
                <a:solidFill>
                  <a:srgbClr val="202124"/>
                </a:solidFill>
              </a:rPr>
              <a:t>	</a:t>
            </a:r>
            <a:r>
              <a:rPr lang="en-AU">
                <a:solidFill>
                  <a:srgbClr val="202124"/>
                </a:solidFill>
                <a:highlight>
                  <a:srgbClr val="7BCAE9"/>
                </a:highlight>
              </a:rPr>
              <a:t>Queensland</a:t>
            </a:r>
          </a:p>
          <a:p>
            <a:pPr marL="514350" indent="-514350">
              <a:buAutoNum type="alphaUcPeriod"/>
            </a:pPr>
            <a:r>
              <a:rPr lang="en-AU">
                <a:solidFill>
                  <a:srgbClr val="202124"/>
                </a:solidFill>
              </a:rPr>
              <a:t>What are the falls called?</a:t>
            </a:r>
          </a:p>
          <a:p>
            <a:pPr marL="0" indent="0">
              <a:buNone/>
            </a:pPr>
            <a:r>
              <a:rPr lang="en-AU">
                <a:solidFill>
                  <a:srgbClr val="202124"/>
                </a:solidFill>
              </a:rPr>
              <a:t>	</a:t>
            </a:r>
            <a:r>
              <a:rPr lang="en-AU">
                <a:solidFill>
                  <a:srgbClr val="202124"/>
                </a:solidFill>
                <a:highlight>
                  <a:srgbClr val="7BCAE9"/>
                </a:highlight>
              </a:rPr>
              <a:t>Wallaman Falls</a:t>
            </a:r>
          </a:p>
          <a:p>
            <a:pPr marL="514350" indent="-514350">
              <a:buAutoNum type="alphaUcPeriod"/>
            </a:pPr>
            <a:endParaRPr lang="en-AU">
              <a:solidFill>
                <a:srgbClr val="102B4E"/>
              </a:solidFill>
            </a:endParaRP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Waterfall</a:t>
            </a:r>
          </a:p>
        </p:txBody>
      </p:sp>
      <p:pic>
        <p:nvPicPr>
          <p:cNvPr id="6" name="Picture 5" descr="Text&#10;&#10;Description automatically generated">
            <a:extLst>
              <a:ext uri="{FF2B5EF4-FFF2-40B4-BE49-F238E27FC236}">
                <a16:creationId xmlns:a16="http://schemas.microsoft.com/office/drawing/2014/main" id="{CF495DB3-A0ED-BABE-DEF2-6E2865A23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6962"/>
            <a:ext cx="3585757" cy="899424"/>
          </a:xfrm>
          <a:prstGeom prst="rect">
            <a:avLst/>
          </a:prstGeom>
        </p:spPr>
      </p:pic>
      <p:pic>
        <p:nvPicPr>
          <p:cNvPr id="11" name="Picture 10">
            <a:extLst>
              <a:ext uri="{FF2B5EF4-FFF2-40B4-BE49-F238E27FC236}">
                <a16:creationId xmlns:a16="http://schemas.microsoft.com/office/drawing/2014/main" id="{B7A68768-BB8C-0CD1-F54A-20835EA9471B}"/>
              </a:ext>
            </a:extLst>
          </p:cNvPr>
          <p:cNvPicPr>
            <a:picLocks noChangeAspect="1"/>
          </p:cNvPicPr>
          <p:nvPr/>
        </p:nvPicPr>
        <p:blipFill>
          <a:blip r:embed="rId4"/>
          <a:stretch>
            <a:fillRect/>
          </a:stretch>
        </p:blipFill>
        <p:spPr>
          <a:xfrm>
            <a:off x="6607806" y="2555592"/>
            <a:ext cx="4460625" cy="2930808"/>
          </a:xfrm>
          <a:prstGeom prst="rect">
            <a:avLst/>
          </a:prstGeom>
        </p:spPr>
      </p:pic>
    </p:spTree>
    <p:extLst>
      <p:ext uri="{BB962C8B-B14F-4D97-AF65-F5344CB8AC3E}">
        <p14:creationId xmlns:p14="http://schemas.microsoft.com/office/powerpoint/2010/main" val="23257556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009AD7"/>
          </a:solidFill>
          <a:ln>
            <a:solidFill>
              <a:srgbClr val="009AD7"/>
            </a:solidFill>
          </a:ln>
        </p:spPr>
        <p:txBody>
          <a:bodyPr>
            <a:normAutofit/>
          </a:bodyPr>
          <a:lstStyle/>
          <a:p>
            <a:r>
              <a:rPr lang="en-AU">
                <a:solidFill>
                  <a:srgbClr val="F5F9FB"/>
                </a:solidFill>
              </a:rPr>
              <a:t>Question 17</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ln>
            <a:noFill/>
          </a:ln>
        </p:spPr>
        <p:txBody>
          <a:bodyPr/>
          <a:lstStyle/>
          <a:p>
            <a:pPr marL="0" indent="0">
              <a:buNone/>
            </a:pPr>
            <a:r>
              <a:rPr lang="en-AU">
                <a:solidFill>
                  <a:srgbClr val="102B4E"/>
                </a:solidFill>
              </a:rPr>
              <a:t>According to the 1891 patent, how should toilet paper hang?</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pt-BR">
                <a:solidFill>
                  <a:srgbClr val="102B4E"/>
                </a:solidFill>
              </a:rPr>
              <a:t>Over</a:t>
            </a:r>
          </a:p>
          <a:p>
            <a:pPr marL="457200" indent="-457200">
              <a:buAutoNum type="alphaUcPeriod"/>
            </a:pPr>
            <a:r>
              <a:rPr lang="pt-BR">
                <a:solidFill>
                  <a:srgbClr val="102B4E"/>
                </a:solidFill>
              </a:rPr>
              <a:t>Under</a:t>
            </a: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009AD7"/>
                </a:solidFill>
              </a:rPr>
              <a:t>Topic: Over or under </a:t>
            </a:r>
          </a:p>
        </p:txBody>
      </p:sp>
      <p:pic>
        <p:nvPicPr>
          <p:cNvPr id="6" name="Picture 5">
            <a:extLst>
              <a:ext uri="{FF2B5EF4-FFF2-40B4-BE49-F238E27FC236}">
                <a16:creationId xmlns:a16="http://schemas.microsoft.com/office/drawing/2014/main" id="{B25E1143-3C0B-D2DC-5763-EBDCD21D7BF4}"/>
              </a:ext>
            </a:extLst>
          </p:cNvPr>
          <p:cNvPicPr>
            <a:picLocks noChangeAspect="1"/>
          </p:cNvPicPr>
          <p:nvPr/>
        </p:nvPicPr>
        <p:blipFill>
          <a:blip r:embed="rId3"/>
          <a:stretch>
            <a:fillRect/>
          </a:stretch>
        </p:blipFill>
        <p:spPr>
          <a:xfrm>
            <a:off x="825051" y="3776142"/>
            <a:ext cx="4661511" cy="2640532"/>
          </a:xfrm>
          <a:prstGeom prst="rect">
            <a:avLst/>
          </a:prstGeom>
        </p:spPr>
      </p:pic>
      <p:pic>
        <p:nvPicPr>
          <p:cNvPr id="7" name="Picture 6" descr="Text&#10;&#10;Description automatically generated">
            <a:extLst>
              <a:ext uri="{FF2B5EF4-FFF2-40B4-BE49-F238E27FC236}">
                <a16:creationId xmlns:a16="http://schemas.microsoft.com/office/drawing/2014/main" id="{A6EFF2B3-0994-4AB9-C9BF-0650237C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sp>
        <p:nvSpPr>
          <p:cNvPr id="13" name="TextBox 12">
            <a:extLst>
              <a:ext uri="{FF2B5EF4-FFF2-40B4-BE49-F238E27FC236}">
                <a16:creationId xmlns:a16="http://schemas.microsoft.com/office/drawing/2014/main" id="{5A32B138-4EA5-5E3E-18DA-956B80768DF1}"/>
              </a:ext>
            </a:extLst>
          </p:cNvPr>
          <p:cNvSpPr txBox="1"/>
          <p:nvPr/>
        </p:nvSpPr>
        <p:spPr>
          <a:xfrm>
            <a:off x="268845" y="5853422"/>
            <a:ext cx="646248" cy="769441"/>
          </a:xfrm>
          <a:prstGeom prst="rect">
            <a:avLst/>
          </a:prstGeom>
          <a:noFill/>
        </p:spPr>
        <p:txBody>
          <a:bodyPr wrap="square">
            <a:spAutoFit/>
          </a:bodyPr>
          <a:lstStyle/>
          <a:p>
            <a:pPr algn="ctr"/>
            <a:r>
              <a:rPr lang="en-US" sz="4400" b="1">
                <a:ln w="12700">
                  <a:solidFill>
                    <a:schemeClr val="accent3">
                      <a:lumMod val="50000"/>
                    </a:schemeClr>
                  </a:solidFill>
                  <a:prstDash val="solid"/>
                </a:ln>
                <a:solidFill>
                  <a:srgbClr val="009AD7"/>
                </a:solidFill>
                <a:effectLst>
                  <a:innerShdw blurRad="177800">
                    <a:schemeClr val="accent3">
                      <a:lumMod val="50000"/>
                    </a:schemeClr>
                  </a:innerShdw>
                </a:effectLst>
              </a:rPr>
              <a:t>A</a:t>
            </a:r>
            <a:endParaRPr lang="en-US">
              <a:ln w="0"/>
              <a:solidFill>
                <a:srgbClr val="009AD7"/>
              </a:solidFill>
              <a:effectLst>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CD834AD5-F999-73D6-FF26-5ED0798D117B}"/>
              </a:ext>
            </a:extLst>
          </p:cNvPr>
          <p:cNvSpPr txBox="1"/>
          <p:nvPr/>
        </p:nvSpPr>
        <p:spPr>
          <a:xfrm>
            <a:off x="5396520" y="5818697"/>
            <a:ext cx="646248" cy="769441"/>
          </a:xfrm>
          <a:prstGeom prst="rect">
            <a:avLst/>
          </a:prstGeom>
          <a:noFill/>
        </p:spPr>
        <p:txBody>
          <a:bodyPr wrap="square">
            <a:spAutoFit/>
          </a:bodyPr>
          <a:lstStyle/>
          <a:p>
            <a:pPr algn="ctr"/>
            <a:r>
              <a:rPr lang="en-US" sz="4400" b="1">
                <a:ln w="12700">
                  <a:solidFill>
                    <a:schemeClr val="accent3">
                      <a:lumMod val="50000"/>
                    </a:schemeClr>
                  </a:solidFill>
                  <a:prstDash val="solid"/>
                </a:ln>
                <a:solidFill>
                  <a:srgbClr val="009AD7"/>
                </a:solidFill>
                <a:effectLst>
                  <a:innerShdw blurRad="177800">
                    <a:schemeClr val="accent3">
                      <a:lumMod val="50000"/>
                    </a:schemeClr>
                  </a:innerShdw>
                </a:effectLst>
              </a:rPr>
              <a:t>B</a:t>
            </a:r>
            <a:endParaRPr lang="en-US">
              <a:ln w="0"/>
              <a:solidFill>
                <a:srgbClr val="009AD7"/>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11296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32184387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009AD7"/>
          </a:solidFill>
          <a:ln>
            <a:solidFill>
              <a:srgbClr val="009AD7"/>
            </a:solidFill>
          </a:ln>
        </p:spPr>
        <p:txBody>
          <a:bodyPr>
            <a:normAutofit/>
          </a:bodyPr>
          <a:lstStyle/>
          <a:p>
            <a:r>
              <a:rPr lang="en-AU">
                <a:solidFill>
                  <a:srgbClr val="F5F9FB"/>
                </a:solidFill>
              </a:rPr>
              <a:t>Question 17</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ln>
            <a:noFill/>
          </a:ln>
        </p:spPr>
        <p:txBody>
          <a:bodyPr/>
          <a:lstStyle/>
          <a:p>
            <a:pPr marL="0" indent="0">
              <a:buNone/>
            </a:pPr>
            <a:r>
              <a:rPr lang="en-AU">
                <a:solidFill>
                  <a:srgbClr val="102B4E"/>
                </a:solidFill>
              </a:rPr>
              <a:t>According to the 1891 patent, how should toilet paper hang?</a:t>
            </a:r>
          </a:p>
        </p:txBody>
      </p:sp>
      <p:sp>
        <p:nvSpPr>
          <p:cNvPr id="4" name="Content Placeholder 3">
            <a:extLst>
              <a:ext uri="{FF2B5EF4-FFF2-40B4-BE49-F238E27FC236}">
                <a16:creationId xmlns:a16="http://schemas.microsoft.com/office/drawing/2014/main" id="{0510CD1D-94BF-FF32-A72C-540A28F61BBA}"/>
              </a:ext>
            </a:extLst>
          </p:cNvPr>
          <p:cNvSpPr>
            <a:spLocks noGrp="1"/>
          </p:cNvSpPr>
          <p:nvPr>
            <p:ph sz="half" idx="2"/>
          </p:nvPr>
        </p:nvSpPr>
        <p:spPr/>
        <p:txBody>
          <a:bodyPr/>
          <a:lstStyle/>
          <a:p>
            <a:pPr marL="457200" indent="-457200">
              <a:buAutoNum type="alphaUcPeriod"/>
            </a:pPr>
            <a:r>
              <a:rPr lang="pt-BR">
                <a:solidFill>
                  <a:srgbClr val="102B4E"/>
                </a:solidFill>
                <a:highlight>
                  <a:srgbClr val="7BCAE9"/>
                </a:highlight>
              </a:rPr>
              <a:t>Over</a:t>
            </a:r>
          </a:p>
          <a:p>
            <a:pPr marL="457200" indent="-457200">
              <a:buAutoNum type="alphaUcPeriod"/>
            </a:pPr>
            <a:r>
              <a:rPr lang="pt-BR">
                <a:solidFill>
                  <a:srgbClr val="102B4E"/>
                </a:solidFill>
              </a:rPr>
              <a:t>Under</a:t>
            </a: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009AD7"/>
                </a:solidFill>
              </a:rPr>
              <a:t>Topic: Over or under </a:t>
            </a:r>
          </a:p>
        </p:txBody>
      </p:sp>
      <p:pic>
        <p:nvPicPr>
          <p:cNvPr id="6" name="Picture 5">
            <a:extLst>
              <a:ext uri="{FF2B5EF4-FFF2-40B4-BE49-F238E27FC236}">
                <a16:creationId xmlns:a16="http://schemas.microsoft.com/office/drawing/2014/main" id="{B25E1143-3C0B-D2DC-5763-EBDCD21D7BF4}"/>
              </a:ext>
            </a:extLst>
          </p:cNvPr>
          <p:cNvPicPr>
            <a:picLocks noChangeAspect="1"/>
          </p:cNvPicPr>
          <p:nvPr/>
        </p:nvPicPr>
        <p:blipFill>
          <a:blip r:embed="rId3"/>
          <a:stretch>
            <a:fillRect/>
          </a:stretch>
        </p:blipFill>
        <p:spPr>
          <a:xfrm>
            <a:off x="825051" y="3776142"/>
            <a:ext cx="4661511" cy="2640532"/>
          </a:xfrm>
          <a:prstGeom prst="rect">
            <a:avLst/>
          </a:prstGeom>
        </p:spPr>
      </p:pic>
      <p:pic>
        <p:nvPicPr>
          <p:cNvPr id="7" name="Picture 6" descr="Text&#10;&#10;Description automatically generated">
            <a:extLst>
              <a:ext uri="{FF2B5EF4-FFF2-40B4-BE49-F238E27FC236}">
                <a16:creationId xmlns:a16="http://schemas.microsoft.com/office/drawing/2014/main" id="{A6EFF2B3-0994-4AB9-C9BF-0650237C7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6243" y="5958575"/>
            <a:ext cx="3585757" cy="899424"/>
          </a:xfrm>
          <a:prstGeom prst="rect">
            <a:avLst/>
          </a:prstGeom>
        </p:spPr>
      </p:pic>
      <p:sp>
        <p:nvSpPr>
          <p:cNvPr id="13" name="TextBox 12">
            <a:extLst>
              <a:ext uri="{FF2B5EF4-FFF2-40B4-BE49-F238E27FC236}">
                <a16:creationId xmlns:a16="http://schemas.microsoft.com/office/drawing/2014/main" id="{5A32B138-4EA5-5E3E-18DA-956B80768DF1}"/>
              </a:ext>
            </a:extLst>
          </p:cNvPr>
          <p:cNvSpPr txBox="1"/>
          <p:nvPr/>
        </p:nvSpPr>
        <p:spPr>
          <a:xfrm>
            <a:off x="268845" y="5853422"/>
            <a:ext cx="646248" cy="769441"/>
          </a:xfrm>
          <a:prstGeom prst="rect">
            <a:avLst/>
          </a:prstGeom>
          <a:noFill/>
        </p:spPr>
        <p:txBody>
          <a:bodyPr wrap="square">
            <a:spAutoFit/>
          </a:bodyPr>
          <a:lstStyle/>
          <a:p>
            <a:pPr algn="ctr"/>
            <a:r>
              <a:rPr lang="en-US" sz="4400" b="1">
                <a:ln w="12700">
                  <a:solidFill>
                    <a:schemeClr val="accent3">
                      <a:lumMod val="50000"/>
                    </a:schemeClr>
                  </a:solidFill>
                  <a:prstDash val="solid"/>
                </a:ln>
                <a:solidFill>
                  <a:srgbClr val="009AD7"/>
                </a:solidFill>
                <a:effectLst>
                  <a:innerShdw blurRad="177800">
                    <a:schemeClr val="accent3">
                      <a:lumMod val="50000"/>
                    </a:schemeClr>
                  </a:innerShdw>
                </a:effectLst>
              </a:rPr>
              <a:t>A</a:t>
            </a:r>
            <a:endParaRPr lang="en-US">
              <a:ln w="0"/>
              <a:solidFill>
                <a:srgbClr val="009AD7"/>
              </a:solidFill>
              <a:effectLst>
                <a:outerShdw blurRad="38100" dist="19050" dir="2700000" algn="tl" rotWithShape="0">
                  <a:schemeClr val="dk1">
                    <a:alpha val="40000"/>
                  </a:schemeClr>
                </a:outerShdw>
              </a:effectLst>
            </a:endParaRPr>
          </a:p>
        </p:txBody>
      </p:sp>
      <p:sp>
        <p:nvSpPr>
          <p:cNvPr id="14" name="TextBox 13">
            <a:extLst>
              <a:ext uri="{FF2B5EF4-FFF2-40B4-BE49-F238E27FC236}">
                <a16:creationId xmlns:a16="http://schemas.microsoft.com/office/drawing/2014/main" id="{CD834AD5-F999-73D6-FF26-5ED0798D117B}"/>
              </a:ext>
            </a:extLst>
          </p:cNvPr>
          <p:cNvSpPr txBox="1"/>
          <p:nvPr/>
        </p:nvSpPr>
        <p:spPr>
          <a:xfrm>
            <a:off x="5396520" y="5818697"/>
            <a:ext cx="646248" cy="769441"/>
          </a:xfrm>
          <a:prstGeom prst="rect">
            <a:avLst/>
          </a:prstGeom>
          <a:noFill/>
        </p:spPr>
        <p:txBody>
          <a:bodyPr wrap="square">
            <a:spAutoFit/>
          </a:bodyPr>
          <a:lstStyle/>
          <a:p>
            <a:pPr algn="ctr"/>
            <a:r>
              <a:rPr lang="en-US" sz="4400" b="1">
                <a:ln w="12700">
                  <a:solidFill>
                    <a:schemeClr val="accent3">
                      <a:lumMod val="50000"/>
                    </a:schemeClr>
                  </a:solidFill>
                  <a:prstDash val="solid"/>
                </a:ln>
                <a:solidFill>
                  <a:srgbClr val="009AD7"/>
                </a:solidFill>
                <a:effectLst>
                  <a:innerShdw blurRad="177800">
                    <a:schemeClr val="accent3">
                      <a:lumMod val="50000"/>
                    </a:schemeClr>
                  </a:innerShdw>
                </a:effectLst>
              </a:rPr>
              <a:t>B</a:t>
            </a:r>
            <a:endParaRPr lang="en-US">
              <a:ln w="0"/>
              <a:solidFill>
                <a:srgbClr val="009AD7"/>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04728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42810F8-CCE2-E1BF-715B-41A111FA7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82739"/>
            <a:ext cx="3585757" cy="899424"/>
          </a:xfrm>
          <a:prstGeom prst="rect">
            <a:avLst/>
          </a:prstGeom>
        </p:spPr>
      </p:pic>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18</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xfrm>
            <a:off x="804309" y="2707341"/>
            <a:ext cx="2546138" cy="3469622"/>
          </a:xfrm>
        </p:spPr>
        <p:txBody>
          <a:bodyPr/>
          <a:lstStyle/>
          <a:p>
            <a:pPr marL="0" indent="0">
              <a:buNone/>
            </a:pPr>
            <a:r>
              <a:rPr lang="en-AU">
                <a:solidFill>
                  <a:srgbClr val="102B4E"/>
                </a:solidFill>
              </a:rPr>
              <a:t>Name these 6 water-themed movies.</a:t>
            </a:r>
          </a:p>
          <a:p>
            <a:pPr marL="0" indent="0">
              <a:buNone/>
            </a:pPr>
            <a:endParaRPr lang="en-AU">
              <a:solidFill>
                <a:srgbClr val="102B4E"/>
              </a:solidFill>
            </a:endParaRP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Movies</a:t>
            </a:r>
          </a:p>
        </p:txBody>
      </p:sp>
      <p:pic>
        <p:nvPicPr>
          <p:cNvPr id="29" name="Graphic 28" descr="Badge 1 with solid fill">
            <a:extLst>
              <a:ext uri="{FF2B5EF4-FFF2-40B4-BE49-F238E27FC236}">
                <a16:creationId xmlns:a16="http://schemas.microsoft.com/office/drawing/2014/main" id="{AAACFF12-AAD9-8BA4-83AA-3C3A2871E4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6874" y="3732098"/>
            <a:ext cx="457200" cy="457200"/>
          </a:xfrm>
          <a:prstGeom prst="rect">
            <a:avLst/>
          </a:prstGeom>
        </p:spPr>
      </p:pic>
      <p:pic>
        <p:nvPicPr>
          <p:cNvPr id="31" name="Graphic 30" descr="Badge with solid fill">
            <a:extLst>
              <a:ext uri="{FF2B5EF4-FFF2-40B4-BE49-F238E27FC236}">
                <a16:creationId xmlns:a16="http://schemas.microsoft.com/office/drawing/2014/main" id="{3D34F34B-1DD9-6328-BE56-FE32A73EA6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9595" y="3702572"/>
            <a:ext cx="457200" cy="457200"/>
          </a:xfrm>
          <a:prstGeom prst="rect">
            <a:avLst/>
          </a:prstGeom>
        </p:spPr>
      </p:pic>
      <p:pic>
        <p:nvPicPr>
          <p:cNvPr id="33" name="Graphic 32" descr="Badge 3 with solid fill">
            <a:extLst>
              <a:ext uri="{FF2B5EF4-FFF2-40B4-BE49-F238E27FC236}">
                <a16:creationId xmlns:a16="http://schemas.microsoft.com/office/drawing/2014/main" id="{CD7558AE-552A-0FC5-398F-399E3CB7FC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97534" y="3668461"/>
            <a:ext cx="457200" cy="457200"/>
          </a:xfrm>
          <a:prstGeom prst="rect">
            <a:avLst/>
          </a:prstGeom>
        </p:spPr>
      </p:pic>
      <p:pic>
        <p:nvPicPr>
          <p:cNvPr id="35" name="Graphic 34" descr="Badge 4 with solid fill">
            <a:extLst>
              <a:ext uri="{FF2B5EF4-FFF2-40B4-BE49-F238E27FC236}">
                <a16:creationId xmlns:a16="http://schemas.microsoft.com/office/drawing/2014/main" id="{E0321493-2422-9CE3-589F-3B71E943C7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8915" y="6400800"/>
            <a:ext cx="457200" cy="457200"/>
          </a:xfrm>
          <a:prstGeom prst="rect">
            <a:avLst/>
          </a:prstGeom>
        </p:spPr>
      </p:pic>
      <p:pic>
        <p:nvPicPr>
          <p:cNvPr id="37" name="Graphic 36" descr="Badge 5 with solid fill">
            <a:extLst>
              <a:ext uri="{FF2B5EF4-FFF2-40B4-BE49-F238E27FC236}">
                <a16:creationId xmlns:a16="http://schemas.microsoft.com/office/drawing/2014/main" id="{669DD08E-49D5-2FC1-801B-5693AE5A5E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35581" y="6400800"/>
            <a:ext cx="457200" cy="457200"/>
          </a:xfrm>
          <a:prstGeom prst="rect">
            <a:avLst/>
          </a:prstGeom>
        </p:spPr>
      </p:pic>
      <p:pic>
        <p:nvPicPr>
          <p:cNvPr id="39" name="Graphic 38" descr="Badge 6 with solid fill">
            <a:extLst>
              <a:ext uri="{FF2B5EF4-FFF2-40B4-BE49-F238E27FC236}">
                <a16:creationId xmlns:a16="http://schemas.microsoft.com/office/drawing/2014/main" id="{75CE9688-158B-444C-33C8-15FD9647BF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37979" y="6400800"/>
            <a:ext cx="457200" cy="457200"/>
          </a:xfrm>
          <a:prstGeom prst="rect">
            <a:avLst/>
          </a:prstGeom>
        </p:spPr>
      </p:pic>
      <p:pic>
        <p:nvPicPr>
          <p:cNvPr id="7" name="Picture 6">
            <a:extLst>
              <a:ext uri="{FF2B5EF4-FFF2-40B4-BE49-F238E27FC236}">
                <a16:creationId xmlns:a16="http://schemas.microsoft.com/office/drawing/2014/main" id="{794FA075-6C1B-9763-A3BE-601DAC12050F}"/>
              </a:ext>
            </a:extLst>
          </p:cNvPr>
          <p:cNvPicPr>
            <a:picLocks noChangeAspect="1"/>
          </p:cNvPicPr>
          <p:nvPr/>
        </p:nvPicPr>
        <p:blipFill>
          <a:blip r:embed="rId16"/>
          <a:stretch>
            <a:fillRect/>
          </a:stretch>
        </p:blipFill>
        <p:spPr>
          <a:xfrm>
            <a:off x="3810217" y="1888629"/>
            <a:ext cx="2078453" cy="2259188"/>
          </a:xfrm>
          <a:prstGeom prst="rect">
            <a:avLst/>
          </a:prstGeom>
        </p:spPr>
      </p:pic>
      <p:pic>
        <p:nvPicPr>
          <p:cNvPr id="12" name="Picture 11">
            <a:extLst>
              <a:ext uri="{FF2B5EF4-FFF2-40B4-BE49-F238E27FC236}">
                <a16:creationId xmlns:a16="http://schemas.microsoft.com/office/drawing/2014/main" id="{AFB33030-3EA7-2E84-3E7B-8940F1A8AA38}"/>
              </a:ext>
            </a:extLst>
          </p:cNvPr>
          <p:cNvPicPr>
            <a:picLocks noChangeAspect="1"/>
          </p:cNvPicPr>
          <p:nvPr/>
        </p:nvPicPr>
        <p:blipFill>
          <a:blip r:embed="rId17"/>
          <a:stretch>
            <a:fillRect/>
          </a:stretch>
        </p:blipFill>
        <p:spPr>
          <a:xfrm>
            <a:off x="6679542" y="1887286"/>
            <a:ext cx="1938637" cy="2235259"/>
          </a:xfrm>
          <a:prstGeom prst="rect">
            <a:avLst/>
          </a:prstGeom>
        </p:spPr>
      </p:pic>
      <p:pic>
        <p:nvPicPr>
          <p:cNvPr id="17" name="Picture 16">
            <a:extLst>
              <a:ext uri="{FF2B5EF4-FFF2-40B4-BE49-F238E27FC236}">
                <a16:creationId xmlns:a16="http://schemas.microsoft.com/office/drawing/2014/main" id="{C7E02DB9-2233-74E4-1E07-639925B9E252}"/>
              </a:ext>
            </a:extLst>
          </p:cNvPr>
          <p:cNvPicPr>
            <a:picLocks noChangeAspect="1"/>
          </p:cNvPicPr>
          <p:nvPr/>
        </p:nvPicPr>
        <p:blipFill>
          <a:blip r:embed="rId18"/>
          <a:stretch>
            <a:fillRect/>
          </a:stretch>
        </p:blipFill>
        <p:spPr>
          <a:xfrm>
            <a:off x="9255913" y="1846011"/>
            <a:ext cx="2305050" cy="2238375"/>
          </a:xfrm>
          <a:prstGeom prst="rect">
            <a:avLst/>
          </a:prstGeom>
        </p:spPr>
      </p:pic>
      <p:pic>
        <p:nvPicPr>
          <p:cNvPr id="19" name="Picture 18">
            <a:extLst>
              <a:ext uri="{FF2B5EF4-FFF2-40B4-BE49-F238E27FC236}">
                <a16:creationId xmlns:a16="http://schemas.microsoft.com/office/drawing/2014/main" id="{1B952600-BFC5-052D-84F6-ACB5838DE490}"/>
              </a:ext>
            </a:extLst>
          </p:cNvPr>
          <p:cNvPicPr>
            <a:picLocks noChangeAspect="1"/>
          </p:cNvPicPr>
          <p:nvPr/>
        </p:nvPicPr>
        <p:blipFill>
          <a:blip r:embed="rId19"/>
          <a:stretch>
            <a:fillRect/>
          </a:stretch>
        </p:blipFill>
        <p:spPr>
          <a:xfrm>
            <a:off x="3810217" y="4531519"/>
            <a:ext cx="2088865" cy="2005643"/>
          </a:xfrm>
          <a:prstGeom prst="rect">
            <a:avLst/>
          </a:prstGeom>
        </p:spPr>
      </p:pic>
      <p:pic>
        <p:nvPicPr>
          <p:cNvPr id="21" name="Picture 20">
            <a:extLst>
              <a:ext uri="{FF2B5EF4-FFF2-40B4-BE49-F238E27FC236}">
                <a16:creationId xmlns:a16="http://schemas.microsoft.com/office/drawing/2014/main" id="{156715B2-4E5D-D5E7-92FF-3AE0FDDD0C53}"/>
              </a:ext>
            </a:extLst>
          </p:cNvPr>
          <p:cNvPicPr>
            <a:picLocks noChangeAspect="1"/>
          </p:cNvPicPr>
          <p:nvPr/>
        </p:nvPicPr>
        <p:blipFill>
          <a:blip r:embed="rId20"/>
          <a:stretch>
            <a:fillRect/>
          </a:stretch>
        </p:blipFill>
        <p:spPr>
          <a:xfrm>
            <a:off x="6679541" y="4501089"/>
            <a:ext cx="1938637" cy="2044801"/>
          </a:xfrm>
          <a:prstGeom prst="rect">
            <a:avLst/>
          </a:prstGeom>
        </p:spPr>
      </p:pic>
      <p:pic>
        <p:nvPicPr>
          <p:cNvPr id="23" name="Picture 22">
            <a:extLst>
              <a:ext uri="{FF2B5EF4-FFF2-40B4-BE49-F238E27FC236}">
                <a16:creationId xmlns:a16="http://schemas.microsoft.com/office/drawing/2014/main" id="{6DBA916F-5C40-6A40-0161-2FD299B387F4}"/>
              </a:ext>
            </a:extLst>
          </p:cNvPr>
          <p:cNvPicPr>
            <a:picLocks noChangeAspect="1"/>
          </p:cNvPicPr>
          <p:nvPr/>
        </p:nvPicPr>
        <p:blipFill>
          <a:blip r:embed="rId21"/>
          <a:stretch>
            <a:fillRect/>
          </a:stretch>
        </p:blipFill>
        <p:spPr>
          <a:xfrm>
            <a:off x="9255912" y="4501090"/>
            <a:ext cx="2305049" cy="2044802"/>
          </a:xfrm>
          <a:prstGeom prst="rect">
            <a:avLst/>
          </a:prstGeom>
        </p:spPr>
      </p:pic>
    </p:spTree>
    <p:extLst>
      <p:ext uri="{BB962C8B-B14F-4D97-AF65-F5344CB8AC3E}">
        <p14:creationId xmlns:p14="http://schemas.microsoft.com/office/powerpoint/2010/main" val="19192600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113998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131509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842810F8-CCE2-E1BF-715B-41A111FA7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82739"/>
            <a:ext cx="3585757" cy="899424"/>
          </a:xfrm>
          <a:prstGeom prst="rect">
            <a:avLst/>
          </a:prstGeom>
        </p:spPr>
      </p:pic>
      <p:sp>
        <p:nvSpPr>
          <p:cNvPr id="2" name="Title 1">
            <a:extLst>
              <a:ext uri="{FF2B5EF4-FFF2-40B4-BE49-F238E27FC236}">
                <a16:creationId xmlns:a16="http://schemas.microsoft.com/office/drawing/2014/main" id="{520F4840-9A07-20FA-24A8-01E28CE3938F}"/>
              </a:ext>
            </a:extLst>
          </p:cNvPr>
          <p:cNvSpPr>
            <a:spLocks noGrp="1"/>
          </p:cNvSpPr>
          <p:nvPr>
            <p:ph type="title"/>
          </p:nvPr>
        </p:nvSpPr>
        <p:spPr>
          <a:solidFill>
            <a:srgbClr val="F58220"/>
          </a:solidFill>
          <a:ln>
            <a:solidFill>
              <a:srgbClr val="F58220"/>
            </a:solidFill>
          </a:ln>
        </p:spPr>
        <p:txBody>
          <a:bodyPr>
            <a:normAutofit/>
          </a:bodyPr>
          <a:lstStyle/>
          <a:p>
            <a:r>
              <a:rPr lang="en-AU">
                <a:solidFill>
                  <a:srgbClr val="F5F9FB"/>
                </a:solidFill>
              </a:rPr>
              <a:t>Question 18</a:t>
            </a:r>
          </a:p>
        </p:txBody>
      </p:sp>
      <p:sp>
        <p:nvSpPr>
          <p:cNvPr id="3" name="Content Placeholder 2">
            <a:extLst>
              <a:ext uri="{FF2B5EF4-FFF2-40B4-BE49-F238E27FC236}">
                <a16:creationId xmlns:a16="http://schemas.microsoft.com/office/drawing/2014/main" id="{6CE90A33-87FF-DFA8-07A9-7E27518A6B0F}"/>
              </a:ext>
            </a:extLst>
          </p:cNvPr>
          <p:cNvSpPr>
            <a:spLocks noGrp="1"/>
          </p:cNvSpPr>
          <p:nvPr>
            <p:ph sz="half" idx="1"/>
          </p:nvPr>
        </p:nvSpPr>
        <p:spPr>
          <a:xfrm>
            <a:off x="804309" y="2707341"/>
            <a:ext cx="2546138" cy="3469622"/>
          </a:xfrm>
        </p:spPr>
        <p:txBody>
          <a:bodyPr/>
          <a:lstStyle/>
          <a:p>
            <a:pPr marL="0" indent="0">
              <a:buNone/>
            </a:pPr>
            <a:r>
              <a:rPr lang="en-AU">
                <a:solidFill>
                  <a:srgbClr val="102B4E"/>
                </a:solidFill>
              </a:rPr>
              <a:t>Name these 6 water-themed movies.</a:t>
            </a:r>
          </a:p>
          <a:p>
            <a:pPr marL="0" indent="0">
              <a:buNone/>
            </a:pPr>
            <a:endParaRPr lang="en-AU">
              <a:solidFill>
                <a:srgbClr val="102B4E"/>
              </a:solidFill>
            </a:endParaRPr>
          </a:p>
        </p:txBody>
      </p:sp>
      <p:sp>
        <p:nvSpPr>
          <p:cNvPr id="5" name="Subtitle 4">
            <a:extLst>
              <a:ext uri="{FF2B5EF4-FFF2-40B4-BE49-F238E27FC236}">
                <a16:creationId xmlns:a16="http://schemas.microsoft.com/office/drawing/2014/main" id="{C429C206-E324-BFF0-FF4F-AEA8936CCECA}"/>
              </a:ext>
            </a:extLst>
          </p:cNvPr>
          <p:cNvSpPr>
            <a:spLocks noGrp="1"/>
          </p:cNvSpPr>
          <p:nvPr>
            <p:ph type="subTitle" idx="10"/>
          </p:nvPr>
        </p:nvSpPr>
        <p:spPr/>
        <p:txBody>
          <a:bodyPr>
            <a:normAutofit/>
          </a:bodyPr>
          <a:lstStyle/>
          <a:p>
            <a:r>
              <a:rPr lang="en-AU">
                <a:solidFill>
                  <a:srgbClr val="F58220"/>
                </a:solidFill>
              </a:rPr>
              <a:t>Topic: Movies</a:t>
            </a:r>
          </a:p>
        </p:txBody>
      </p:sp>
      <p:pic>
        <p:nvPicPr>
          <p:cNvPr id="29" name="Graphic 28" descr="Badge 1 with solid fill">
            <a:extLst>
              <a:ext uri="{FF2B5EF4-FFF2-40B4-BE49-F238E27FC236}">
                <a16:creationId xmlns:a16="http://schemas.microsoft.com/office/drawing/2014/main" id="{AAACFF12-AAD9-8BA4-83AA-3C3A2871E49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6874" y="3732098"/>
            <a:ext cx="457200" cy="457200"/>
          </a:xfrm>
          <a:prstGeom prst="rect">
            <a:avLst/>
          </a:prstGeom>
        </p:spPr>
      </p:pic>
      <p:pic>
        <p:nvPicPr>
          <p:cNvPr id="31" name="Graphic 30" descr="Badge with solid fill">
            <a:extLst>
              <a:ext uri="{FF2B5EF4-FFF2-40B4-BE49-F238E27FC236}">
                <a16:creationId xmlns:a16="http://schemas.microsoft.com/office/drawing/2014/main" id="{3D34F34B-1DD9-6328-BE56-FE32A73EA6A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9595" y="3702572"/>
            <a:ext cx="457200" cy="457200"/>
          </a:xfrm>
          <a:prstGeom prst="rect">
            <a:avLst/>
          </a:prstGeom>
        </p:spPr>
      </p:pic>
      <p:pic>
        <p:nvPicPr>
          <p:cNvPr id="33" name="Graphic 32" descr="Badge 3 with solid fill">
            <a:extLst>
              <a:ext uri="{FF2B5EF4-FFF2-40B4-BE49-F238E27FC236}">
                <a16:creationId xmlns:a16="http://schemas.microsoft.com/office/drawing/2014/main" id="{CD7558AE-552A-0FC5-398F-399E3CB7FCD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97534" y="3668461"/>
            <a:ext cx="457200" cy="457200"/>
          </a:xfrm>
          <a:prstGeom prst="rect">
            <a:avLst/>
          </a:prstGeom>
        </p:spPr>
      </p:pic>
      <p:pic>
        <p:nvPicPr>
          <p:cNvPr id="35" name="Graphic 34" descr="Badge 4 with solid fill">
            <a:extLst>
              <a:ext uri="{FF2B5EF4-FFF2-40B4-BE49-F238E27FC236}">
                <a16:creationId xmlns:a16="http://schemas.microsoft.com/office/drawing/2014/main" id="{E0321493-2422-9CE3-589F-3B71E943C70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08915" y="6400800"/>
            <a:ext cx="457200" cy="457200"/>
          </a:xfrm>
          <a:prstGeom prst="rect">
            <a:avLst/>
          </a:prstGeom>
        </p:spPr>
      </p:pic>
      <p:pic>
        <p:nvPicPr>
          <p:cNvPr id="37" name="Graphic 36" descr="Badge 5 with solid fill">
            <a:extLst>
              <a:ext uri="{FF2B5EF4-FFF2-40B4-BE49-F238E27FC236}">
                <a16:creationId xmlns:a16="http://schemas.microsoft.com/office/drawing/2014/main" id="{669DD08E-49D5-2FC1-801B-5693AE5A5EE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35581" y="6400800"/>
            <a:ext cx="457200" cy="457200"/>
          </a:xfrm>
          <a:prstGeom prst="rect">
            <a:avLst/>
          </a:prstGeom>
        </p:spPr>
      </p:pic>
      <p:pic>
        <p:nvPicPr>
          <p:cNvPr id="39" name="Graphic 38" descr="Badge 6 with solid fill">
            <a:extLst>
              <a:ext uri="{FF2B5EF4-FFF2-40B4-BE49-F238E27FC236}">
                <a16:creationId xmlns:a16="http://schemas.microsoft.com/office/drawing/2014/main" id="{75CE9688-158B-444C-33C8-15FD9647BF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37979" y="6400800"/>
            <a:ext cx="457200" cy="457200"/>
          </a:xfrm>
          <a:prstGeom prst="rect">
            <a:avLst/>
          </a:prstGeom>
        </p:spPr>
      </p:pic>
      <p:pic>
        <p:nvPicPr>
          <p:cNvPr id="7" name="Picture 6">
            <a:extLst>
              <a:ext uri="{FF2B5EF4-FFF2-40B4-BE49-F238E27FC236}">
                <a16:creationId xmlns:a16="http://schemas.microsoft.com/office/drawing/2014/main" id="{794FA075-6C1B-9763-A3BE-601DAC12050F}"/>
              </a:ext>
            </a:extLst>
          </p:cNvPr>
          <p:cNvPicPr>
            <a:picLocks noChangeAspect="1"/>
          </p:cNvPicPr>
          <p:nvPr/>
        </p:nvPicPr>
        <p:blipFill>
          <a:blip r:embed="rId16"/>
          <a:stretch>
            <a:fillRect/>
          </a:stretch>
        </p:blipFill>
        <p:spPr>
          <a:xfrm>
            <a:off x="3810217" y="1888629"/>
            <a:ext cx="2078453" cy="2259188"/>
          </a:xfrm>
          <a:prstGeom prst="rect">
            <a:avLst/>
          </a:prstGeom>
        </p:spPr>
      </p:pic>
      <p:pic>
        <p:nvPicPr>
          <p:cNvPr id="12" name="Picture 11">
            <a:extLst>
              <a:ext uri="{FF2B5EF4-FFF2-40B4-BE49-F238E27FC236}">
                <a16:creationId xmlns:a16="http://schemas.microsoft.com/office/drawing/2014/main" id="{AFB33030-3EA7-2E84-3E7B-8940F1A8AA38}"/>
              </a:ext>
            </a:extLst>
          </p:cNvPr>
          <p:cNvPicPr>
            <a:picLocks noChangeAspect="1"/>
          </p:cNvPicPr>
          <p:nvPr/>
        </p:nvPicPr>
        <p:blipFill>
          <a:blip r:embed="rId17"/>
          <a:stretch>
            <a:fillRect/>
          </a:stretch>
        </p:blipFill>
        <p:spPr>
          <a:xfrm>
            <a:off x="6679542" y="1887286"/>
            <a:ext cx="1938637" cy="2235259"/>
          </a:xfrm>
          <a:prstGeom prst="rect">
            <a:avLst/>
          </a:prstGeom>
        </p:spPr>
      </p:pic>
      <p:pic>
        <p:nvPicPr>
          <p:cNvPr id="17" name="Picture 16">
            <a:extLst>
              <a:ext uri="{FF2B5EF4-FFF2-40B4-BE49-F238E27FC236}">
                <a16:creationId xmlns:a16="http://schemas.microsoft.com/office/drawing/2014/main" id="{C7E02DB9-2233-74E4-1E07-639925B9E252}"/>
              </a:ext>
            </a:extLst>
          </p:cNvPr>
          <p:cNvPicPr>
            <a:picLocks noChangeAspect="1"/>
          </p:cNvPicPr>
          <p:nvPr/>
        </p:nvPicPr>
        <p:blipFill>
          <a:blip r:embed="rId18"/>
          <a:stretch>
            <a:fillRect/>
          </a:stretch>
        </p:blipFill>
        <p:spPr>
          <a:xfrm>
            <a:off x="9255913" y="1846011"/>
            <a:ext cx="2305050" cy="2238375"/>
          </a:xfrm>
          <a:prstGeom prst="rect">
            <a:avLst/>
          </a:prstGeom>
        </p:spPr>
      </p:pic>
      <p:pic>
        <p:nvPicPr>
          <p:cNvPr id="19" name="Picture 18">
            <a:extLst>
              <a:ext uri="{FF2B5EF4-FFF2-40B4-BE49-F238E27FC236}">
                <a16:creationId xmlns:a16="http://schemas.microsoft.com/office/drawing/2014/main" id="{1B952600-BFC5-052D-84F6-ACB5838DE490}"/>
              </a:ext>
            </a:extLst>
          </p:cNvPr>
          <p:cNvPicPr>
            <a:picLocks noChangeAspect="1"/>
          </p:cNvPicPr>
          <p:nvPr/>
        </p:nvPicPr>
        <p:blipFill>
          <a:blip r:embed="rId19"/>
          <a:stretch>
            <a:fillRect/>
          </a:stretch>
        </p:blipFill>
        <p:spPr>
          <a:xfrm>
            <a:off x="3810217" y="4531519"/>
            <a:ext cx="2088865" cy="2005643"/>
          </a:xfrm>
          <a:prstGeom prst="rect">
            <a:avLst/>
          </a:prstGeom>
        </p:spPr>
      </p:pic>
      <p:pic>
        <p:nvPicPr>
          <p:cNvPr id="21" name="Picture 20">
            <a:extLst>
              <a:ext uri="{FF2B5EF4-FFF2-40B4-BE49-F238E27FC236}">
                <a16:creationId xmlns:a16="http://schemas.microsoft.com/office/drawing/2014/main" id="{156715B2-4E5D-D5E7-92FF-3AE0FDDD0C53}"/>
              </a:ext>
            </a:extLst>
          </p:cNvPr>
          <p:cNvPicPr>
            <a:picLocks noChangeAspect="1"/>
          </p:cNvPicPr>
          <p:nvPr/>
        </p:nvPicPr>
        <p:blipFill>
          <a:blip r:embed="rId20"/>
          <a:stretch>
            <a:fillRect/>
          </a:stretch>
        </p:blipFill>
        <p:spPr>
          <a:xfrm>
            <a:off x="6679541" y="4501089"/>
            <a:ext cx="1938637" cy="2044801"/>
          </a:xfrm>
          <a:prstGeom prst="rect">
            <a:avLst/>
          </a:prstGeom>
        </p:spPr>
      </p:pic>
      <p:pic>
        <p:nvPicPr>
          <p:cNvPr id="23" name="Picture 22">
            <a:extLst>
              <a:ext uri="{FF2B5EF4-FFF2-40B4-BE49-F238E27FC236}">
                <a16:creationId xmlns:a16="http://schemas.microsoft.com/office/drawing/2014/main" id="{6DBA916F-5C40-6A40-0161-2FD299B387F4}"/>
              </a:ext>
            </a:extLst>
          </p:cNvPr>
          <p:cNvPicPr>
            <a:picLocks noChangeAspect="1"/>
          </p:cNvPicPr>
          <p:nvPr/>
        </p:nvPicPr>
        <p:blipFill>
          <a:blip r:embed="rId21"/>
          <a:stretch>
            <a:fillRect/>
          </a:stretch>
        </p:blipFill>
        <p:spPr>
          <a:xfrm>
            <a:off x="9255912" y="4501090"/>
            <a:ext cx="2305049" cy="2044802"/>
          </a:xfrm>
          <a:prstGeom prst="rect">
            <a:avLst/>
          </a:prstGeom>
        </p:spPr>
      </p:pic>
    </p:spTree>
    <p:extLst>
      <p:ext uri="{BB962C8B-B14F-4D97-AF65-F5344CB8AC3E}">
        <p14:creationId xmlns:p14="http://schemas.microsoft.com/office/powerpoint/2010/main" val="2714233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13664" y="2021638"/>
            <a:ext cx="7964671" cy="3631763"/>
          </a:xfrm>
          <a:prstGeom prst="rect">
            <a:avLst/>
          </a:prstGeom>
          <a:noFill/>
        </p:spPr>
        <p:txBody>
          <a:bodyPr wrap="square" rtlCol="0">
            <a:spAutoFit/>
          </a:bodyPr>
          <a:lstStyle/>
          <a:p>
            <a:pPr algn="ctr"/>
            <a:r>
              <a:rPr lang="en-AU" sz="11500" dirty="0"/>
              <a:t>What is your score?  </a:t>
            </a:r>
          </a:p>
        </p:txBody>
      </p:sp>
    </p:spTree>
    <p:extLst>
      <p:ext uri="{BB962C8B-B14F-4D97-AF65-F5344CB8AC3E}">
        <p14:creationId xmlns:p14="http://schemas.microsoft.com/office/powerpoint/2010/main" val="37717250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0E32A2-7182-F84E-C1A0-AEA824A72CEB}"/>
              </a:ext>
            </a:extLst>
          </p:cNvPr>
          <p:cNvSpPr/>
          <p:nvPr/>
        </p:nvSpPr>
        <p:spPr>
          <a:xfrm>
            <a:off x="803273" y="5286996"/>
            <a:ext cx="6482430" cy="1012569"/>
          </a:xfrm>
          <a:prstGeom prst="rect">
            <a:avLst/>
          </a:prstGeom>
          <a:solidFill>
            <a:srgbClr val="6AD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BA47E0F6-1F2B-A1FB-61A6-34665C7578A2}"/>
              </a:ext>
            </a:extLst>
          </p:cNvPr>
          <p:cNvPicPr>
            <a:picLocks noChangeAspect="1"/>
          </p:cNvPicPr>
          <p:nvPr/>
        </p:nvPicPr>
        <p:blipFill rotWithShape="1">
          <a:blip r:embed="rId3"/>
          <a:srcRect b="18162"/>
          <a:stretch/>
        </p:blipFill>
        <p:spPr>
          <a:xfrm flipH="1">
            <a:off x="803273" y="2618386"/>
            <a:ext cx="6482430" cy="3310465"/>
          </a:xfrm>
          <a:prstGeom prst="rect">
            <a:avLst/>
          </a:prstGeom>
        </p:spPr>
      </p:pic>
      <p:sp>
        <p:nvSpPr>
          <p:cNvPr id="2" name="Title 1">
            <a:extLst>
              <a:ext uri="{FF2B5EF4-FFF2-40B4-BE49-F238E27FC236}">
                <a16:creationId xmlns:a16="http://schemas.microsoft.com/office/drawing/2014/main" id="{92A553FC-22B8-1402-3711-4561AE1084F5}"/>
              </a:ext>
            </a:extLst>
          </p:cNvPr>
          <p:cNvSpPr>
            <a:spLocks noGrp="1"/>
          </p:cNvSpPr>
          <p:nvPr>
            <p:ph type="title"/>
          </p:nvPr>
        </p:nvSpPr>
        <p:spPr>
          <a:solidFill>
            <a:srgbClr val="102B4E"/>
          </a:solidFill>
        </p:spPr>
        <p:txBody>
          <a:bodyPr>
            <a:normAutofit/>
          </a:bodyPr>
          <a:lstStyle/>
          <a:p>
            <a:r>
              <a:rPr lang="en-AU">
                <a:solidFill>
                  <a:srgbClr val="F5F9FB"/>
                </a:solidFill>
              </a:rPr>
              <a:t>Are you a water x-spurt?</a:t>
            </a:r>
          </a:p>
        </p:txBody>
      </p:sp>
      <p:sp>
        <p:nvSpPr>
          <p:cNvPr id="4" name="Subtitle 3">
            <a:extLst>
              <a:ext uri="{FF2B5EF4-FFF2-40B4-BE49-F238E27FC236}">
                <a16:creationId xmlns:a16="http://schemas.microsoft.com/office/drawing/2014/main" id="{772D1901-2CA6-222D-87AD-8D6D344BF270}"/>
              </a:ext>
            </a:extLst>
          </p:cNvPr>
          <p:cNvSpPr>
            <a:spLocks noGrp="1"/>
          </p:cNvSpPr>
          <p:nvPr>
            <p:ph type="subTitle" idx="10"/>
          </p:nvPr>
        </p:nvSpPr>
        <p:spPr/>
        <p:txBody>
          <a:bodyPr>
            <a:normAutofit/>
          </a:bodyPr>
          <a:lstStyle/>
          <a:p>
            <a:r>
              <a:rPr lang="en-AU" sz="2400">
                <a:solidFill>
                  <a:srgbClr val="009AD7"/>
                </a:solidFill>
              </a:rPr>
              <a:t>Presented by </a:t>
            </a:r>
            <a:r>
              <a:rPr lang="en-AU" sz="2400" i="1">
                <a:solidFill>
                  <a:srgbClr val="009AD7"/>
                </a:solidFill>
              </a:rPr>
              <a:t>AWA Water Literacy and Education Specialist Network</a:t>
            </a:r>
          </a:p>
          <a:p>
            <a:endParaRPr lang="en-AU"/>
          </a:p>
        </p:txBody>
      </p:sp>
      <p:sp>
        <p:nvSpPr>
          <p:cNvPr id="5" name="Content Placeholder 4">
            <a:extLst>
              <a:ext uri="{FF2B5EF4-FFF2-40B4-BE49-F238E27FC236}">
                <a16:creationId xmlns:a16="http://schemas.microsoft.com/office/drawing/2014/main" id="{F70B3D38-E978-D4D8-A591-5B3FA8C3F8A5}"/>
              </a:ext>
            </a:extLst>
          </p:cNvPr>
          <p:cNvSpPr>
            <a:spLocks noGrp="1"/>
          </p:cNvSpPr>
          <p:nvPr>
            <p:ph sz="half" idx="11"/>
          </p:nvPr>
        </p:nvSpPr>
        <p:spPr>
          <a:xfrm>
            <a:off x="3312866" y="2580054"/>
            <a:ext cx="1342018" cy="3807759"/>
          </a:xfrm>
        </p:spPr>
        <p:txBody>
          <a:bodyPr/>
          <a:lstStyle/>
          <a:p>
            <a:pPr marL="0" indent="0" algn="ctr">
              <a:buNone/>
            </a:pPr>
            <a:r>
              <a:rPr lang="en-AU" b="1"/>
              <a:t>Score</a:t>
            </a:r>
            <a:r>
              <a:rPr lang="en-AU"/>
              <a:t> </a:t>
            </a:r>
          </a:p>
          <a:p>
            <a:pPr marL="0" indent="0" algn="ctr">
              <a:buNone/>
            </a:pPr>
            <a:r>
              <a:rPr lang="en-AU"/>
              <a:t>8-16</a:t>
            </a:r>
          </a:p>
        </p:txBody>
      </p:sp>
      <p:sp>
        <p:nvSpPr>
          <p:cNvPr id="6" name="Content Placeholder 5">
            <a:extLst>
              <a:ext uri="{FF2B5EF4-FFF2-40B4-BE49-F238E27FC236}">
                <a16:creationId xmlns:a16="http://schemas.microsoft.com/office/drawing/2014/main" id="{61BD87C2-3371-D0BD-2D25-DD6A5ECC93F8}"/>
              </a:ext>
            </a:extLst>
          </p:cNvPr>
          <p:cNvSpPr>
            <a:spLocks noGrp="1"/>
          </p:cNvSpPr>
          <p:nvPr>
            <p:ph sz="half" idx="12"/>
          </p:nvPr>
        </p:nvSpPr>
        <p:spPr>
          <a:xfrm>
            <a:off x="1379167" y="2573876"/>
            <a:ext cx="1470051" cy="3469622"/>
          </a:xfrm>
        </p:spPr>
        <p:txBody>
          <a:bodyPr/>
          <a:lstStyle/>
          <a:p>
            <a:pPr marL="0" indent="0" algn="ctr">
              <a:buNone/>
            </a:pPr>
            <a:r>
              <a:rPr lang="en-AU" b="1"/>
              <a:t>Score</a:t>
            </a:r>
          </a:p>
          <a:p>
            <a:pPr marL="0" indent="0" algn="ctr">
              <a:buNone/>
            </a:pPr>
            <a:r>
              <a:rPr lang="en-AU"/>
              <a:t>&lt;7</a:t>
            </a:r>
          </a:p>
        </p:txBody>
      </p:sp>
      <p:sp>
        <p:nvSpPr>
          <p:cNvPr id="3" name="Content Placeholder 4">
            <a:extLst>
              <a:ext uri="{FF2B5EF4-FFF2-40B4-BE49-F238E27FC236}">
                <a16:creationId xmlns:a16="http://schemas.microsoft.com/office/drawing/2014/main" id="{99A504D3-135D-317E-E585-EBF348F347FF}"/>
              </a:ext>
            </a:extLst>
          </p:cNvPr>
          <p:cNvSpPr txBox="1">
            <a:spLocks/>
          </p:cNvSpPr>
          <p:nvPr/>
        </p:nvSpPr>
        <p:spPr>
          <a:xfrm>
            <a:off x="5115613" y="2585279"/>
            <a:ext cx="1470050" cy="3807759"/>
          </a:xfrm>
          <a:prstGeom prst="rect">
            <a:avLst/>
          </a:prstGeom>
        </p:spPr>
        <p:txBody>
          <a:bodyPr vert="horz" lIns="45720" tIns="22860" rIns="45720" bIns="22860" rtlCol="0" anchor="t">
            <a:normAutofit/>
          </a:bodyPr>
          <a:lstStyle>
            <a:lvl1pPr marL="457109" indent="-457109" algn="l" defTabSz="1828434" rtl="0" eaLnBrk="1" latinLnBrk="0" hangingPunct="1">
              <a:lnSpc>
                <a:spcPct val="100000"/>
              </a:lnSpc>
              <a:spcBef>
                <a:spcPts val="2000"/>
              </a:spcBef>
              <a:buFont typeface="Arial" panose="020B0604020202020204" pitchFamily="34" charset="0"/>
              <a:buChar char="•"/>
              <a:defRPr sz="5599" kern="1200">
                <a:solidFill>
                  <a:schemeClr val="tx2"/>
                </a:solidFill>
                <a:latin typeface="+mn-lt"/>
                <a:ea typeface="+mn-ea"/>
                <a:cs typeface="+mn-cs"/>
              </a:defRPr>
            </a:lvl1pPr>
            <a:lvl2pPr marL="1371326" indent="-457109" algn="l" defTabSz="1828434" rtl="0" eaLnBrk="1" latinLnBrk="0" hangingPunct="1">
              <a:lnSpc>
                <a:spcPct val="100000"/>
              </a:lnSpc>
              <a:spcBef>
                <a:spcPts val="1000"/>
              </a:spcBef>
              <a:buFont typeface="Arial" panose="020B0604020202020204" pitchFamily="34" charset="0"/>
              <a:buChar char="•"/>
              <a:defRPr sz="4799" kern="1200">
                <a:solidFill>
                  <a:schemeClr val="tx2"/>
                </a:solidFill>
                <a:latin typeface="+mn-lt"/>
                <a:ea typeface="+mn-ea"/>
                <a:cs typeface="+mn-cs"/>
              </a:defRPr>
            </a:lvl2pPr>
            <a:lvl3pPr marL="2285543" indent="-457109" algn="l" defTabSz="1828434" rtl="0" eaLnBrk="1" latinLnBrk="0" hangingPunct="1">
              <a:lnSpc>
                <a:spcPct val="100000"/>
              </a:lnSpc>
              <a:spcBef>
                <a:spcPts val="1000"/>
              </a:spcBef>
              <a:buFont typeface="Arial" panose="020B0604020202020204" pitchFamily="34" charset="0"/>
              <a:buChar char="•"/>
              <a:defRPr sz="3999" kern="1200">
                <a:solidFill>
                  <a:schemeClr val="tx2"/>
                </a:solidFill>
                <a:latin typeface="+mn-lt"/>
                <a:ea typeface="+mn-ea"/>
                <a:cs typeface="+mn-cs"/>
              </a:defRPr>
            </a:lvl3pPr>
            <a:lvl4pPr marL="3199760" indent="-457109" algn="l" defTabSz="1828434" rtl="0" eaLnBrk="1" latinLnBrk="0" hangingPunct="1">
              <a:lnSpc>
                <a:spcPct val="100000"/>
              </a:lnSpc>
              <a:spcBef>
                <a:spcPts val="1000"/>
              </a:spcBef>
              <a:buFont typeface="Arial" panose="020B0604020202020204" pitchFamily="34" charset="0"/>
              <a:buChar char="•"/>
              <a:defRPr sz="3599" kern="1200">
                <a:solidFill>
                  <a:schemeClr val="tx2"/>
                </a:solidFill>
                <a:latin typeface="+mn-lt"/>
                <a:ea typeface="+mn-ea"/>
                <a:cs typeface="+mn-cs"/>
              </a:defRPr>
            </a:lvl4pPr>
            <a:lvl5pPr marL="4113977" indent="-457109" algn="l" defTabSz="1828434" rtl="0" eaLnBrk="1" latinLnBrk="0" hangingPunct="1">
              <a:lnSpc>
                <a:spcPct val="100000"/>
              </a:lnSpc>
              <a:spcBef>
                <a:spcPts val="1000"/>
              </a:spcBef>
              <a:buFont typeface="Arial" panose="020B0604020202020204" pitchFamily="34" charset="0"/>
              <a:buChar char="•"/>
              <a:defRPr sz="3599" kern="1200">
                <a:solidFill>
                  <a:schemeClr val="tx2"/>
                </a:solidFill>
                <a:latin typeface="+mn-lt"/>
                <a:ea typeface="+mn-ea"/>
                <a:cs typeface="+mn-cs"/>
              </a:defRPr>
            </a:lvl5pPr>
            <a:lvl6pPr marL="5028194"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0" indent="0" algn="ctr">
              <a:spcBef>
                <a:spcPts val="0"/>
              </a:spcBef>
              <a:buNone/>
            </a:pPr>
            <a:r>
              <a:rPr lang="en-AU" sz="2800" b="1"/>
              <a:t>Score </a:t>
            </a:r>
          </a:p>
          <a:p>
            <a:pPr marL="0" indent="0" algn="ctr">
              <a:spcBef>
                <a:spcPts val="0"/>
              </a:spcBef>
              <a:buNone/>
            </a:pPr>
            <a:r>
              <a:rPr lang="en-AU" sz="2800"/>
              <a:t>&gt;17</a:t>
            </a:r>
            <a:endParaRPr lang="en-AU" sz="2800">
              <a:cs typeface="Calibri" panose="020F0502020204030204"/>
            </a:endParaRPr>
          </a:p>
          <a:p>
            <a:pPr marL="0" indent="0">
              <a:buNone/>
            </a:pPr>
            <a:r>
              <a:rPr lang="en-AU" sz="2800"/>
              <a:t> </a:t>
            </a:r>
          </a:p>
        </p:txBody>
      </p:sp>
      <p:sp>
        <p:nvSpPr>
          <p:cNvPr id="9" name="Subtitle 3">
            <a:extLst>
              <a:ext uri="{FF2B5EF4-FFF2-40B4-BE49-F238E27FC236}">
                <a16:creationId xmlns:a16="http://schemas.microsoft.com/office/drawing/2014/main" id="{7F72C112-A5BA-67F8-1531-6EB961240930}"/>
              </a:ext>
            </a:extLst>
          </p:cNvPr>
          <p:cNvSpPr txBox="1">
            <a:spLocks/>
          </p:cNvSpPr>
          <p:nvPr/>
        </p:nvSpPr>
        <p:spPr>
          <a:xfrm>
            <a:off x="7408678" y="2631584"/>
            <a:ext cx="4286250" cy="3297267"/>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b="0" kern="1200">
                <a:solidFill>
                  <a:schemeClr val="bg2"/>
                </a:solidFill>
                <a:latin typeface="+mn-lt"/>
                <a:ea typeface="+mn-ea"/>
                <a:cs typeface="+mn-cs"/>
              </a:defRPr>
            </a:lvl1pPr>
            <a:lvl2pPr marL="457109"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217"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326"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43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54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652"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76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869"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a:solidFill>
                  <a:srgbClr val="102B4E"/>
                </a:solidFill>
              </a:rPr>
              <a:t>You did </a:t>
            </a:r>
          </a:p>
          <a:p>
            <a:endParaRPr lang="en-AU">
              <a:solidFill>
                <a:srgbClr val="009AD7"/>
              </a:solidFill>
            </a:endParaRPr>
          </a:p>
          <a:p>
            <a:r>
              <a:rPr lang="en-AU">
                <a:solidFill>
                  <a:srgbClr val="009AD7"/>
                </a:solidFill>
              </a:rPr>
              <a:t> </a:t>
            </a:r>
          </a:p>
          <a:p>
            <a:endParaRPr lang="en-AU">
              <a:solidFill>
                <a:srgbClr val="009AD7"/>
              </a:solidFill>
            </a:endParaRPr>
          </a:p>
          <a:p>
            <a:endParaRPr lang="en-AU">
              <a:solidFill>
                <a:srgbClr val="009AD7"/>
              </a:solidFill>
            </a:endParaRPr>
          </a:p>
          <a:p>
            <a:r>
              <a:rPr lang="en-AU">
                <a:solidFill>
                  <a:srgbClr val="102B4E"/>
                </a:solidFill>
              </a:rPr>
              <a:t>if you scored </a:t>
            </a:r>
            <a:r>
              <a:rPr lang="en-AU" b="1">
                <a:solidFill>
                  <a:srgbClr val="102B4E"/>
                </a:solidFill>
              </a:rPr>
              <a:t>20 or more</a:t>
            </a:r>
            <a:r>
              <a:rPr lang="en-AU">
                <a:solidFill>
                  <a:srgbClr val="102B4E"/>
                </a:solidFill>
              </a:rPr>
              <a:t>! </a:t>
            </a:r>
            <a:endParaRPr lang="en-AU" i="1">
              <a:solidFill>
                <a:srgbClr val="102B4E"/>
              </a:solidFill>
            </a:endParaRPr>
          </a:p>
          <a:p>
            <a:endParaRPr lang="en-AU"/>
          </a:p>
        </p:txBody>
      </p:sp>
      <p:pic>
        <p:nvPicPr>
          <p:cNvPr id="11" name="Picture 10">
            <a:extLst>
              <a:ext uri="{FF2B5EF4-FFF2-40B4-BE49-F238E27FC236}">
                <a16:creationId xmlns:a16="http://schemas.microsoft.com/office/drawing/2014/main" id="{58A10A12-62C3-A6C6-34A7-0803EC89B8C6}"/>
              </a:ext>
            </a:extLst>
          </p:cNvPr>
          <p:cNvPicPr>
            <a:picLocks noChangeAspect="1"/>
          </p:cNvPicPr>
          <p:nvPr/>
        </p:nvPicPr>
        <p:blipFill>
          <a:blip r:embed="rId4"/>
          <a:stretch>
            <a:fillRect/>
          </a:stretch>
        </p:blipFill>
        <p:spPr>
          <a:xfrm>
            <a:off x="7408678" y="3118481"/>
            <a:ext cx="2143125" cy="2143125"/>
          </a:xfrm>
          <a:prstGeom prst="rect">
            <a:avLst/>
          </a:prstGeom>
        </p:spPr>
      </p:pic>
      <p:pic>
        <p:nvPicPr>
          <p:cNvPr id="12" name="Picture 11">
            <a:extLst>
              <a:ext uri="{FF2B5EF4-FFF2-40B4-BE49-F238E27FC236}">
                <a16:creationId xmlns:a16="http://schemas.microsoft.com/office/drawing/2014/main" id="{4A1C6904-D44D-3C23-7670-2219C82FE9CE}"/>
              </a:ext>
            </a:extLst>
          </p:cNvPr>
          <p:cNvPicPr>
            <a:picLocks noChangeAspect="1"/>
          </p:cNvPicPr>
          <p:nvPr/>
        </p:nvPicPr>
        <p:blipFill>
          <a:blip r:embed="rId5"/>
          <a:stretch>
            <a:fillRect/>
          </a:stretch>
        </p:blipFill>
        <p:spPr>
          <a:xfrm>
            <a:off x="9551803" y="3118480"/>
            <a:ext cx="2143125" cy="2143125"/>
          </a:xfrm>
          <a:prstGeom prst="rect">
            <a:avLst/>
          </a:prstGeom>
        </p:spPr>
      </p:pic>
      <p:pic>
        <p:nvPicPr>
          <p:cNvPr id="15" name="Picture 14">
            <a:extLst>
              <a:ext uri="{FF2B5EF4-FFF2-40B4-BE49-F238E27FC236}">
                <a16:creationId xmlns:a16="http://schemas.microsoft.com/office/drawing/2014/main" id="{3D653EC1-9D41-1DE2-5D5A-E377039F6DB4}"/>
              </a:ext>
            </a:extLst>
          </p:cNvPr>
          <p:cNvPicPr>
            <a:picLocks noChangeAspect="1"/>
          </p:cNvPicPr>
          <p:nvPr/>
        </p:nvPicPr>
        <p:blipFill>
          <a:blip r:embed="rId6"/>
          <a:stretch>
            <a:fillRect/>
          </a:stretch>
        </p:blipFill>
        <p:spPr>
          <a:xfrm>
            <a:off x="9740490" y="270775"/>
            <a:ext cx="1765750" cy="171261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0D5591F8-B774-C443-B4E1-80B113EECDA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605279" y="5023918"/>
            <a:ext cx="490721" cy="475373"/>
          </a:xfrm>
          <a:prstGeom prst="rect">
            <a:avLst/>
          </a:prstGeom>
        </p:spPr>
      </p:pic>
      <p:sp>
        <p:nvSpPr>
          <p:cNvPr id="13" name="TextBox 12">
            <a:extLst>
              <a:ext uri="{FF2B5EF4-FFF2-40B4-BE49-F238E27FC236}">
                <a16:creationId xmlns:a16="http://schemas.microsoft.com/office/drawing/2014/main" id="{17B907BD-196D-4665-F46A-5CFA2AC980E4}"/>
              </a:ext>
            </a:extLst>
          </p:cNvPr>
          <p:cNvSpPr txBox="1"/>
          <p:nvPr/>
        </p:nvSpPr>
        <p:spPr>
          <a:xfrm>
            <a:off x="4562035" y="5865010"/>
            <a:ext cx="2577207" cy="369332"/>
          </a:xfrm>
          <a:prstGeom prst="rect">
            <a:avLst/>
          </a:prstGeom>
          <a:noFill/>
        </p:spPr>
        <p:txBody>
          <a:bodyPr wrap="square">
            <a:spAutoFit/>
          </a:bodyPr>
          <a:lstStyle/>
          <a:p>
            <a:pPr algn="ctr"/>
            <a:r>
              <a:rPr lang="en-AU" i="1"/>
              <a:t>You are a water x-spurt!</a:t>
            </a:r>
            <a:endParaRPr lang="en-AU"/>
          </a:p>
        </p:txBody>
      </p:sp>
    </p:spTree>
    <p:extLst>
      <p:ext uri="{BB962C8B-B14F-4D97-AF65-F5344CB8AC3E}">
        <p14:creationId xmlns:p14="http://schemas.microsoft.com/office/powerpoint/2010/main" val="19851769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Text&#10;&#10;Description automatically generated">
            <a:extLst>
              <a:ext uri="{FF2B5EF4-FFF2-40B4-BE49-F238E27FC236}">
                <a16:creationId xmlns:a16="http://schemas.microsoft.com/office/drawing/2014/main" id="{EF384559-5082-D73B-51E5-EAD0C61FBC13}"/>
              </a:ext>
            </a:extLst>
          </p:cNvPr>
          <p:cNvPicPr>
            <a:picLocks noGrp="1" noChangeAspect="1"/>
          </p:cNvPicPr>
          <p:nvPr>
            <p:ph sz="half" idx="12"/>
          </p:nvPr>
        </p:nvPicPr>
        <p:blipFill>
          <a:blip r:embed="rId3">
            <a:extLst>
              <a:ext uri="{28A0092B-C50C-407E-A947-70E740481C1C}">
                <a14:useLocalDpi xmlns:a14="http://schemas.microsoft.com/office/drawing/2010/main" val="0"/>
              </a:ext>
            </a:extLst>
          </a:blip>
          <a:stretch>
            <a:fillRect/>
          </a:stretch>
        </p:blipFill>
        <p:spPr>
          <a:xfrm>
            <a:off x="1413706" y="1054169"/>
            <a:ext cx="8487395" cy="2121849"/>
          </a:xfrm>
          <a:prstGeom prst="rect">
            <a:avLst/>
          </a:prstGeom>
          <a:ln>
            <a:noFill/>
          </a:ln>
        </p:spPr>
      </p:pic>
      <p:sp>
        <p:nvSpPr>
          <p:cNvPr id="42"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TextBox 8">
            <a:extLst>
              <a:ext uri="{FF2B5EF4-FFF2-40B4-BE49-F238E27FC236}">
                <a16:creationId xmlns:a16="http://schemas.microsoft.com/office/drawing/2014/main" id="{5D472852-2333-B4CC-A973-589E5630D6F0}"/>
              </a:ext>
            </a:extLst>
          </p:cNvPr>
          <p:cNvGraphicFramePr/>
          <p:nvPr>
            <p:extLst>
              <p:ext uri="{D42A27DB-BD31-4B8C-83A1-F6EECF244321}">
                <p14:modId xmlns:p14="http://schemas.microsoft.com/office/powerpoint/2010/main" val="516696930"/>
              </p:ext>
            </p:extLst>
          </p:nvPr>
        </p:nvGraphicFramePr>
        <p:xfrm>
          <a:off x="355328" y="2266015"/>
          <a:ext cx="11481343" cy="5021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3853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1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1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2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Isosceles Triangle 2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descr="Text&#10;&#10;Description automatically generated">
            <a:extLst>
              <a:ext uri="{FF2B5EF4-FFF2-40B4-BE49-F238E27FC236}">
                <a16:creationId xmlns:a16="http://schemas.microsoft.com/office/drawing/2014/main" id="{EF384559-5082-D73B-51E5-EAD0C61FBC13}"/>
              </a:ext>
            </a:extLst>
          </p:cNvPr>
          <p:cNvPicPr>
            <a:picLocks noGrp="1" noChangeAspect="1"/>
          </p:cNvPicPr>
          <p:nvPr>
            <p:ph sz="half" idx="12"/>
          </p:nvPr>
        </p:nvPicPr>
        <p:blipFill>
          <a:blip r:embed="rId3">
            <a:extLst>
              <a:ext uri="{28A0092B-C50C-407E-A947-70E740481C1C}">
                <a14:useLocalDpi xmlns:a14="http://schemas.microsoft.com/office/drawing/2010/main" val="0"/>
              </a:ext>
            </a:extLst>
          </a:blip>
          <a:stretch>
            <a:fillRect/>
          </a:stretch>
        </p:blipFill>
        <p:spPr>
          <a:xfrm>
            <a:off x="1413706" y="1054169"/>
            <a:ext cx="8487395" cy="2121849"/>
          </a:xfrm>
          <a:prstGeom prst="rect">
            <a:avLst/>
          </a:prstGeom>
          <a:ln>
            <a:noFill/>
          </a:ln>
        </p:spPr>
      </p:pic>
      <p:sp>
        <p:nvSpPr>
          <p:cNvPr id="42" name="Isosceles Triangle 2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0268852-449B-40E0-7307-18984AEB344C}"/>
              </a:ext>
            </a:extLst>
          </p:cNvPr>
          <p:cNvSpPr txBox="1"/>
          <p:nvPr/>
        </p:nvSpPr>
        <p:spPr>
          <a:xfrm>
            <a:off x="122762" y="6519446"/>
            <a:ext cx="7888769" cy="338554"/>
          </a:xfrm>
          <a:prstGeom prst="rect">
            <a:avLst/>
          </a:prstGeom>
          <a:noFill/>
        </p:spPr>
        <p:txBody>
          <a:bodyPr wrap="square">
            <a:spAutoFit/>
          </a:bodyPr>
          <a:lstStyle/>
          <a:p>
            <a:r>
              <a:rPr lang="en-AU" sz="1600"/>
              <a:t>https://www.awa.asn.au/membership-specialist-water-networks/water-literacy-education</a:t>
            </a:r>
          </a:p>
        </p:txBody>
      </p:sp>
      <p:pic>
        <p:nvPicPr>
          <p:cNvPr id="2" name="Graphic 3">
            <a:extLst>
              <a:ext uri="{FF2B5EF4-FFF2-40B4-BE49-F238E27FC236}">
                <a16:creationId xmlns:a16="http://schemas.microsoft.com/office/drawing/2014/main" id="{4D02E8FB-E14B-E047-9D8D-F9DB6B6007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01671" y="3429000"/>
            <a:ext cx="2686501" cy="2686501"/>
          </a:xfrm>
          <a:prstGeom prst="rect">
            <a:avLst/>
          </a:prstGeom>
        </p:spPr>
      </p:pic>
      <p:sp>
        <p:nvSpPr>
          <p:cNvPr id="9" name="TextBox 8">
            <a:extLst>
              <a:ext uri="{FF2B5EF4-FFF2-40B4-BE49-F238E27FC236}">
                <a16:creationId xmlns:a16="http://schemas.microsoft.com/office/drawing/2014/main" id="{3D4A1299-1404-AC91-8C6A-3427F7D1F9C9}"/>
              </a:ext>
            </a:extLst>
          </p:cNvPr>
          <p:cNvSpPr txBox="1"/>
          <p:nvPr/>
        </p:nvSpPr>
        <p:spPr>
          <a:xfrm>
            <a:off x="3886153" y="3856989"/>
            <a:ext cx="4532830" cy="2215991"/>
          </a:xfrm>
          <a:prstGeom prst="rect">
            <a:avLst/>
          </a:prstGeom>
          <a:noFill/>
        </p:spPr>
        <p:txBody>
          <a:bodyPr wrap="square" rtlCol="0">
            <a:spAutoFit/>
          </a:bodyPr>
          <a:lstStyle/>
          <a:p>
            <a:r>
              <a:rPr lang="en-AU" sz="2000"/>
              <a:t>Visit our Specialist Network webpage</a:t>
            </a:r>
          </a:p>
          <a:p>
            <a:endParaRPr lang="en-AU" sz="2000"/>
          </a:p>
          <a:p>
            <a:pPr marL="285750" indent="-285750">
              <a:buFont typeface="Arial" panose="020B0604020202020204" pitchFamily="34" charset="0"/>
              <a:buChar char="•"/>
            </a:pPr>
            <a:r>
              <a:rPr lang="en-AU" sz="2000"/>
              <a:t>Educator Toolkits</a:t>
            </a:r>
          </a:p>
          <a:p>
            <a:pPr marL="285750" indent="-285750">
              <a:buFont typeface="Arial" panose="020B0604020202020204" pitchFamily="34" charset="0"/>
              <a:buChar char="•"/>
            </a:pPr>
            <a:r>
              <a:rPr lang="en-AU" sz="2000"/>
              <a:t>Resources</a:t>
            </a:r>
          </a:p>
          <a:p>
            <a:pPr marL="285750" indent="-285750">
              <a:buFont typeface="Arial" panose="020B0604020202020204" pitchFamily="34" charset="0"/>
              <a:buChar char="•"/>
            </a:pPr>
            <a:r>
              <a:rPr lang="en-AU" sz="2000"/>
              <a:t>Member Circles</a:t>
            </a:r>
          </a:p>
          <a:p>
            <a:pPr marL="285750" indent="-285750">
              <a:buFont typeface="Arial" panose="020B0604020202020204" pitchFamily="34" charset="0"/>
              <a:buChar char="•"/>
            </a:pPr>
            <a:r>
              <a:rPr lang="en-AU" sz="2000"/>
              <a:t>Contact Us</a:t>
            </a:r>
          </a:p>
          <a:p>
            <a:endParaRPr lang="en-AU"/>
          </a:p>
        </p:txBody>
      </p:sp>
      <p:pic>
        <p:nvPicPr>
          <p:cNvPr id="2050" name="Picture 2" descr="Give Thanks for Water | Watertech of America, Inc. serving WI, IL, IA, MN">
            <a:extLst>
              <a:ext uri="{FF2B5EF4-FFF2-40B4-BE49-F238E27FC236}">
                <a16:creationId xmlns:a16="http://schemas.microsoft.com/office/drawing/2014/main" id="{8E04684A-FAFB-CB37-1F41-C76D04BF84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76344" y="3785607"/>
            <a:ext cx="3953307" cy="2085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42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81B0-59A3-04D9-C398-F9A5A0C5AD3A}"/>
              </a:ext>
            </a:extLst>
          </p:cNvPr>
          <p:cNvSpPr txBox="1">
            <a:spLocks/>
          </p:cNvSpPr>
          <p:nvPr/>
        </p:nvSpPr>
        <p:spPr>
          <a:xfrm>
            <a:off x="1090355" y="1323828"/>
            <a:ext cx="10607224" cy="1249363"/>
          </a:xfrm>
          <a:prstGeom prst="rect">
            <a:avLst/>
          </a:prstGeom>
          <a:solidFill>
            <a:srgbClr val="F58220"/>
          </a:solidFill>
          <a:ln>
            <a:solidFill>
              <a:srgbClr val="F58220"/>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1</a:t>
            </a:r>
          </a:p>
        </p:txBody>
      </p:sp>
      <p:sp>
        <p:nvSpPr>
          <p:cNvPr id="3" name="Content Placeholder 2">
            <a:extLst>
              <a:ext uri="{FF2B5EF4-FFF2-40B4-BE49-F238E27FC236}">
                <a16:creationId xmlns:a16="http://schemas.microsoft.com/office/drawing/2014/main" id="{AF94DE82-F20C-C1B7-B0A8-6386D5B02168}"/>
              </a:ext>
            </a:extLst>
          </p:cNvPr>
          <p:cNvSpPr txBox="1">
            <a:spLocks/>
          </p:cNvSpPr>
          <p:nvPr/>
        </p:nvSpPr>
        <p:spPr>
          <a:xfrm>
            <a:off x="1090354" y="3589843"/>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In what year was the 1</a:t>
            </a:r>
            <a:r>
              <a:rPr lang="en-AU" baseline="30000">
                <a:solidFill>
                  <a:srgbClr val="102B4E"/>
                </a:solidFill>
              </a:rPr>
              <a:t>st</a:t>
            </a:r>
            <a:r>
              <a:rPr lang="en-AU">
                <a:solidFill>
                  <a:srgbClr val="102B4E"/>
                </a:solidFill>
              </a:rPr>
              <a:t> Federal Convention of the Australian Water and Wastewater Association held? </a:t>
            </a:r>
          </a:p>
        </p:txBody>
      </p:sp>
      <p:sp>
        <p:nvSpPr>
          <p:cNvPr id="4" name="Content Placeholder 3">
            <a:extLst>
              <a:ext uri="{FF2B5EF4-FFF2-40B4-BE49-F238E27FC236}">
                <a16:creationId xmlns:a16="http://schemas.microsoft.com/office/drawing/2014/main" id="{49A38346-A7A4-E0FA-D22C-BDB3AB32B0D1}"/>
              </a:ext>
            </a:extLst>
          </p:cNvPr>
          <p:cNvSpPr txBox="1">
            <a:spLocks/>
          </p:cNvSpPr>
          <p:nvPr/>
        </p:nvSpPr>
        <p:spPr>
          <a:xfrm>
            <a:off x="6616161" y="3589843"/>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en-AU" dirty="0">
                <a:solidFill>
                  <a:srgbClr val="102B4E"/>
                </a:solidFill>
              </a:rPr>
              <a:t>1962</a:t>
            </a:r>
          </a:p>
          <a:p>
            <a:pPr marL="457200" indent="-457200">
              <a:buFont typeface="Arial" panose="020B0604020202020204" pitchFamily="34" charset="0"/>
              <a:buAutoNum type="alphaUcPeriod"/>
            </a:pPr>
            <a:r>
              <a:rPr lang="en-AU" dirty="0">
                <a:solidFill>
                  <a:srgbClr val="102B4E"/>
                </a:solidFill>
                <a:highlight>
                  <a:srgbClr val="009AD7"/>
                </a:highlight>
              </a:rPr>
              <a:t>1964</a:t>
            </a:r>
          </a:p>
          <a:p>
            <a:pPr marL="457200" indent="-457200">
              <a:buFont typeface="Arial" panose="020B0604020202020204" pitchFamily="34" charset="0"/>
              <a:buAutoNum type="alphaUcPeriod"/>
            </a:pPr>
            <a:r>
              <a:rPr lang="en-AU" dirty="0">
                <a:solidFill>
                  <a:srgbClr val="102B4E"/>
                </a:solidFill>
              </a:rPr>
              <a:t>1966</a:t>
            </a:r>
          </a:p>
          <a:p>
            <a:pPr marL="457200" indent="-457200">
              <a:buFont typeface="Arial" panose="020B0604020202020204" pitchFamily="34" charset="0"/>
              <a:buAutoNum type="alphaUcPeriod"/>
            </a:pPr>
            <a:r>
              <a:rPr lang="en-AU" dirty="0">
                <a:solidFill>
                  <a:srgbClr val="102B4E"/>
                </a:solidFill>
              </a:rPr>
              <a:t>1968</a:t>
            </a:r>
          </a:p>
          <a:p>
            <a:endParaRPr lang="en-AU" dirty="0"/>
          </a:p>
        </p:txBody>
      </p:sp>
      <p:sp>
        <p:nvSpPr>
          <p:cNvPr id="5" name="Subtitle 4">
            <a:extLst>
              <a:ext uri="{FF2B5EF4-FFF2-40B4-BE49-F238E27FC236}">
                <a16:creationId xmlns:a16="http://schemas.microsoft.com/office/drawing/2014/main" id="{65E2D551-0C24-405A-0320-E27B4DCAE255}"/>
              </a:ext>
            </a:extLst>
          </p:cNvPr>
          <p:cNvSpPr txBox="1">
            <a:spLocks/>
          </p:cNvSpPr>
          <p:nvPr/>
        </p:nvSpPr>
        <p:spPr>
          <a:xfrm>
            <a:off x="1112130" y="2728513"/>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F58220"/>
                </a:solidFill>
              </a:rPr>
              <a:t>Topic: Australian Water Association </a:t>
            </a:r>
          </a:p>
        </p:txBody>
      </p:sp>
    </p:spTree>
    <p:extLst>
      <p:ext uri="{BB962C8B-B14F-4D97-AF65-F5344CB8AC3E}">
        <p14:creationId xmlns:p14="http://schemas.microsoft.com/office/powerpoint/2010/main" val="3438470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8940EDD-825A-B39B-D89F-4F82A0896171}"/>
              </a:ext>
            </a:extLst>
          </p:cNvPr>
          <p:cNvSpPr txBox="1">
            <a:spLocks/>
          </p:cNvSpPr>
          <p:nvPr/>
        </p:nvSpPr>
        <p:spPr>
          <a:xfrm>
            <a:off x="1313638" y="611447"/>
            <a:ext cx="10607224" cy="1249363"/>
          </a:xfrm>
          <a:prstGeom prst="rect">
            <a:avLst/>
          </a:prstGeom>
          <a:solidFill>
            <a:srgbClr val="27BAA6"/>
          </a:solidFill>
          <a:ln>
            <a:solidFill>
              <a:srgbClr val="27BAA6"/>
            </a:solidFill>
          </a:ln>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solidFill>
                  <a:srgbClr val="F5F9FB"/>
                </a:solidFill>
              </a:rPr>
              <a:t>Question 2</a:t>
            </a:r>
          </a:p>
        </p:txBody>
      </p:sp>
      <p:sp>
        <p:nvSpPr>
          <p:cNvPr id="7" name="Content Placeholder 2">
            <a:extLst>
              <a:ext uri="{FF2B5EF4-FFF2-40B4-BE49-F238E27FC236}">
                <a16:creationId xmlns:a16="http://schemas.microsoft.com/office/drawing/2014/main" id="{1F3B61E6-A620-0803-BC2F-A056461515F7}"/>
              </a:ext>
            </a:extLst>
          </p:cNvPr>
          <p:cNvSpPr txBox="1">
            <a:spLocks/>
          </p:cNvSpPr>
          <p:nvPr/>
        </p:nvSpPr>
        <p:spPr>
          <a:xfrm>
            <a:off x="1313637" y="2877462"/>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U">
                <a:solidFill>
                  <a:srgbClr val="102B4E"/>
                </a:solidFill>
              </a:rPr>
              <a:t>How many people in the world do not have access to safe drinking water services?</a:t>
            </a:r>
          </a:p>
        </p:txBody>
      </p:sp>
      <p:sp>
        <p:nvSpPr>
          <p:cNvPr id="8" name="Content Placeholder 3">
            <a:extLst>
              <a:ext uri="{FF2B5EF4-FFF2-40B4-BE49-F238E27FC236}">
                <a16:creationId xmlns:a16="http://schemas.microsoft.com/office/drawing/2014/main" id="{1DD59121-0E8D-0C9C-B2D1-838176D6F1A1}"/>
              </a:ext>
            </a:extLst>
          </p:cNvPr>
          <p:cNvSpPr txBox="1">
            <a:spLocks/>
          </p:cNvSpPr>
          <p:nvPr/>
        </p:nvSpPr>
        <p:spPr>
          <a:xfrm>
            <a:off x="6839444" y="2877462"/>
            <a:ext cx="5059643" cy="3469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lphaUcPeriod"/>
            </a:pPr>
            <a:r>
              <a:rPr lang="nn-NO">
                <a:solidFill>
                  <a:srgbClr val="102B4E"/>
                </a:solidFill>
              </a:rPr>
              <a:t>100 million</a:t>
            </a:r>
          </a:p>
          <a:p>
            <a:pPr marL="457200" indent="-457200">
              <a:buFont typeface="Arial" panose="020B0604020202020204" pitchFamily="34" charset="0"/>
              <a:buAutoNum type="alphaUcPeriod"/>
            </a:pPr>
            <a:r>
              <a:rPr lang="nn-NO">
                <a:solidFill>
                  <a:srgbClr val="102B4E"/>
                </a:solidFill>
              </a:rPr>
              <a:t>1 billion</a:t>
            </a:r>
          </a:p>
          <a:p>
            <a:pPr marL="457200" indent="-457200">
              <a:buFont typeface="Arial" panose="020B0604020202020204" pitchFamily="34" charset="0"/>
              <a:buAutoNum type="alphaUcPeriod"/>
            </a:pPr>
            <a:r>
              <a:rPr lang="nn-NO">
                <a:solidFill>
                  <a:srgbClr val="102B4E"/>
                </a:solidFill>
              </a:rPr>
              <a:t>2 billion</a:t>
            </a:r>
          </a:p>
          <a:p>
            <a:pPr marL="457200" indent="-457200">
              <a:buFont typeface="Arial" panose="020B0604020202020204" pitchFamily="34" charset="0"/>
              <a:buAutoNum type="alphaUcPeriod"/>
            </a:pPr>
            <a:r>
              <a:rPr lang="nn-NO">
                <a:solidFill>
                  <a:srgbClr val="102B4E"/>
                </a:solidFill>
              </a:rPr>
              <a:t>5 billion</a:t>
            </a:r>
          </a:p>
          <a:p>
            <a:pPr marL="0" indent="0">
              <a:buFont typeface="Arial" panose="020B0604020202020204" pitchFamily="34" charset="0"/>
              <a:buNone/>
            </a:pPr>
            <a:endParaRPr lang="en-AU"/>
          </a:p>
        </p:txBody>
      </p:sp>
      <p:sp>
        <p:nvSpPr>
          <p:cNvPr id="9" name="Subtitle 4">
            <a:extLst>
              <a:ext uri="{FF2B5EF4-FFF2-40B4-BE49-F238E27FC236}">
                <a16:creationId xmlns:a16="http://schemas.microsoft.com/office/drawing/2014/main" id="{62C90AA1-4E50-A3C1-5593-25EDAEE8EDD8}"/>
              </a:ext>
            </a:extLst>
          </p:cNvPr>
          <p:cNvSpPr txBox="1">
            <a:spLocks/>
          </p:cNvSpPr>
          <p:nvPr/>
        </p:nvSpPr>
        <p:spPr>
          <a:xfrm>
            <a:off x="1335413" y="2016132"/>
            <a:ext cx="10585449" cy="4668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solidFill>
                  <a:srgbClr val="27BAA6"/>
                </a:solidFill>
              </a:rPr>
              <a:t>Topic: Access to drinking water services</a:t>
            </a:r>
          </a:p>
        </p:txBody>
      </p:sp>
      <p:pic>
        <p:nvPicPr>
          <p:cNvPr id="10" name="Picture 9">
            <a:extLst>
              <a:ext uri="{FF2B5EF4-FFF2-40B4-BE49-F238E27FC236}">
                <a16:creationId xmlns:a16="http://schemas.microsoft.com/office/drawing/2014/main" id="{6599A9F8-A9A1-9735-51CE-CBD789B51792}"/>
              </a:ext>
            </a:extLst>
          </p:cNvPr>
          <p:cNvPicPr>
            <a:picLocks noChangeAspect="1"/>
          </p:cNvPicPr>
          <p:nvPr/>
        </p:nvPicPr>
        <p:blipFill>
          <a:blip r:embed="rId3"/>
          <a:stretch>
            <a:fillRect/>
          </a:stretch>
        </p:blipFill>
        <p:spPr>
          <a:xfrm>
            <a:off x="1336442" y="4303130"/>
            <a:ext cx="3842285" cy="2554870"/>
          </a:xfrm>
          <a:prstGeom prst="rect">
            <a:avLst/>
          </a:prstGeom>
        </p:spPr>
      </p:pic>
    </p:spTree>
    <p:extLst>
      <p:ext uri="{BB962C8B-B14F-4D97-AF65-F5344CB8AC3E}">
        <p14:creationId xmlns:p14="http://schemas.microsoft.com/office/powerpoint/2010/main" val="1425305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D0829A-188E-FF37-F366-9E5D91C6902B}"/>
              </a:ext>
            </a:extLst>
          </p:cNvPr>
          <p:cNvSpPr txBox="1"/>
          <p:nvPr/>
        </p:nvSpPr>
        <p:spPr>
          <a:xfrm>
            <a:off x="2169042" y="2393777"/>
            <a:ext cx="7964671" cy="2646878"/>
          </a:xfrm>
          <a:prstGeom prst="rect">
            <a:avLst/>
          </a:prstGeom>
          <a:noFill/>
        </p:spPr>
        <p:txBody>
          <a:bodyPr wrap="square" rtlCol="0">
            <a:spAutoFit/>
          </a:bodyPr>
          <a:lstStyle/>
          <a:p>
            <a:r>
              <a:rPr lang="en-AU" sz="16600" dirty="0"/>
              <a:t>ANSWER </a:t>
            </a:r>
          </a:p>
        </p:txBody>
      </p:sp>
    </p:spTree>
    <p:extLst>
      <p:ext uri="{BB962C8B-B14F-4D97-AF65-F5344CB8AC3E}">
        <p14:creationId xmlns:p14="http://schemas.microsoft.com/office/powerpoint/2010/main" val="3600853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1 Charts, Diagrams and Infographics">
  <a:themeElements>
    <a:clrScheme name="Charts, Diagrams and Infographics">
      <a:dk1>
        <a:srgbClr val="00249B"/>
      </a:dk1>
      <a:lt1>
        <a:srgbClr val="FFFFFF"/>
      </a:lt1>
      <a:dk2>
        <a:srgbClr val="00006E"/>
      </a:dk2>
      <a:lt2>
        <a:srgbClr val="2BACCC"/>
      </a:lt2>
      <a:accent1>
        <a:srgbClr val="00249B"/>
      </a:accent1>
      <a:accent2>
        <a:srgbClr val="2BACCC"/>
      </a:accent2>
      <a:accent3>
        <a:srgbClr val="46E6BE"/>
      </a:accent3>
      <a:accent4>
        <a:srgbClr val="BBBABB"/>
      </a:accent4>
      <a:accent5>
        <a:srgbClr val="FB9C32"/>
      </a:accent5>
      <a:accent6>
        <a:srgbClr val="FF787C"/>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F72AB2F-4760-4151-958C-F39938F877CA}" vid="{B10BE376-E585-44FD-A0AD-C8AF761A8C1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81B7C6C31BEE43A27E125AC1D56BB4" ma:contentTypeVersion="17" ma:contentTypeDescription="Create a new document." ma:contentTypeScope="" ma:versionID="d0594541c13a5cedc0d2b369e1b9f88e">
  <xsd:schema xmlns:xsd="http://www.w3.org/2001/XMLSchema" xmlns:xs="http://www.w3.org/2001/XMLSchema" xmlns:p="http://schemas.microsoft.com/office/2006/metadata/properties" xmlns:ns2="28333ea7-85db-4588-86bb-72825743cd0f" xmlns:ns3="d722153b-4a94-455d-8696-2f9d216ece71" targetNamespace="http://schemas.microsoft.com/office/2006/metadata/properties" ma:root="true" ma:fieldsID="e98620d705dae138f7f243102012b2fc" ns2:_="" ns3:_="">
    <xsd:import namespace="28333ea7-85db-4588-86bb-72825743cd0f"/>
    <xsd:import namespace="d722153b-4a94-455d-8696-2f9d216ece7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333ea7-85db-4588-86bb-72825743cd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ac59dec-9398-4565-aded-1e023987b26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722153b-4a94-455d-8696-2f9d216ece7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fd9bcf1-cb99-4bea-915b-27e6280fa5bc}" ma:internalName="TaxCatchAll" ma:showField="CatchAllData" ma:web="d722153b-4a94-455d-8696-2f9d216ece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22153b-4a94-455d-8696-2f9d216ece71" xsi:nil="true"/>
    <lcf76f155ced4ddcb4097134ff3c332f xmlns="28333ea7-85db-4588-86bb-72825743cd0f">
      <Terms xmlns="http://schemas.microsoft.com/office/infopath/2007/PartnerControls"/>
    </lcf76f155ced4ddcb4097134ff3c332f>
    <SharedWithUsers xmlns="d722153b-4a94-455d-8696-2f9d216ece71">
      <UserInfo>
        <DisplayName>Lynette Polley</DisplayName>
        <AccountId>95</AccountId>
        <AccountType/>
      </UserInfo>
      <UserInfo>
        <DisplayName>Jenny Hiller</DisplayName>
        <AccountId>117</AccountId>
        <AccountType/>
      </UserInfo>
    </SharedWithUsers>
  </documentManagement>
</p:properties>
</file>

<file path=customXml/itemProps1.xml><?xml version="1.0" encoding="utf-8"?>
<ds:datastoreItem xmlns:ds="http://schemas.openxmlformats.org/officeDocument/2006/customXml" ds:itemID="{6449F81D-6E97-4DF9-A5BA-70DDD45F04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333ea7-85db-4588-86bb-72825743cd0f"/>
    <ds:schemaRef ds:uri="d722153b-4a94-455d-8696-2f9d216ece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AA65E6-509A-43A7-A092-AFEACBDCB893}">
  <ds:schemaRefs>
    <ds:schemaRef ds:uri="http://schemas.microsoft.com/sharepoint/v3/contenttype/forms"/>
  </ds:schemaRefs>
</ds:datastoreItem>
</file>

<file path=customXml/itemProps3.xml><?xml version="1.0" encoding="utf-8"?>
<ds:datastoreItem xmlns:ds="http://schemas.openxmlformats.org/officeDocument/2006/customXml" ds:itemID="{D808E373-89D3-4128-8F8C-F6DFB32142F8}">
  <ds:schemaRefs>
    <ds:schemaRef ds:uri="http://purl.org/dc/terms/"/>
    <ds:schemaRef ds:uri="http://schemas.microsoft.com/office/2006/documentManagement/types"/>
    <ds:schemaRef ds:uri="http://schemas.openxmlformats.org/package/2006/metadata/core-properties"/>
    <ds:schemaRef ds:uri="http://www.w3.org/XML/1998/namespace"/>
    <ds:schemaRef ds:uri="http://purl.org/dc/elements/1.1/"/>
    <ds:schemaRef ds:uri="http://schemas.microsoft.com/office/infopath/2007/PartnerControls"/>
    <ds:schemaRef ds:uri="http://schemas.microsoft.com/office/2006/metadata/properties"/>
    <ds:schemaRef ds:uri="d722153b-4a94-455d-8696-2f9d216ece71"/>
    <ds:schemaRef ds:uri="28333ea7-85db-4588-86bb-72825743cd0f"/>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TotalTime>
  <Words>4663</Words>
  <Application>Microsoft Office PowerPoint</Application>
  <PresentationFormat>Widescreen</PresentationFormat>
  <Paragraphs>550</Paragraphs>
  <Slides>64</Slides>
  <Notes>64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64</vt:i4>
      </vt:variant>
    </vt:vector>
  </HeadingPairs>
  <TitlesOfParts>
    <vt:vector size="71" baseType="lpstr">
      <vt:lpstr>Arial</vt:lpstr>
      <vt:lpstr>Arial Black</vt:lpstr>
      <vt:lpstr>Calibri</vt:lpstr>
      <vt:lpstr>Calibri Light</vt:lpstr>
      <vt:lpstr>Segoe UI</vt:lpstr>
      <vt:lpstr>Office Theme</vt:lpstr>
      <vt:lpstr>5.1 Charts, Diagrams and Infographics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 10</vt:lpstr>
      <vt:lpstr>Question 11</vt:lpstr>
      <vt:lpstr>PowerPoint Presentation</vt:lpstr>
      <vt:lpstr>Question 11</vt:lpstr>
      <vt:lpstr>Question 12</vt:lpstr>
      <vt:lpstr>PowerPoint Presentation</vt:lpstr>
      <vt:lpstr>Question 12</vt:lpstr>
      <vt:lpstr>Question 13</vt:lpstr>
      <vt:lpstr>PowerPoint Presentation</vt:lpstr>
      <vt:lpstr>Question 13</vt:lpstr>
      <vt:lpstr>Question 14</vt:lpstr>
      <vt:lpstr>PowerPoint Presentation</vt:lpstr>
      <vt:lpstr>Question 14</vt:lpstr>
      <vt:lpstr>Question 15</vt:lpstr>
      <vt:lpstr>PowerPoint Presentation</vt:lpstr>
      <vt:lpstr>Question 15</vt:lpstr>
      <vt:lpstr>Question 16</vt:lpstr>
      <vt:lpstr>PowerPoint Presentation</vt:lpstr>
      <vt:lpstr>Question 16</vt:lpstr>
      <vt:lpstr>Question 17</vt:lpstr>
      <vt:lpstr>PowerPoint Presentation</vt:lpstr>
      <vt:lpstr>Question 17</vt:lpstr>
      <vt:lpstr>Question 18</vt:lpstr>
      <vt:lpstr>PowerPoint Presentation</vt:lpstr>
      <vt:lpstr>Question 18</vt:lpstr>
      <vt:lpstr>PowerPoint Presentation</vt:lpstr>
      <vt:lpstr>Are you a water x-spurt?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you know?  Think you’re a water x-spurt?</dc:title>
  <dc:creator>Tracey Willingham</dc:creator>
  <cp:lastModifiedBy>Jenny Hiller</cp:lastModifiedBy>
  <cp:revision>15</cp:revision>
  <cp:lastPrinted>2023-04-21T03:12:36Z</cp:lastPrinted>
  <dcterms:created xsi:type="dcterms:W3CDTF">2023-04-13T06:02:27Z</dcterms:created>
  <dcterms:modified xsi:type="dcterms:W3CDTF">2024-04-18T02:45:28Z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0x0101004281B7C6C31BEE43A27E125AC1D56BB4</vt:lpwstr>
  </property>
</Properties>
</file>